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60" r:id="rId2"/>
    <p:sldId id="263" r:id="rId3"/>
    <p:sldId id="265" r:id="rId4"/>
    <p:sldId id="289" r:id="rId5"/>
    <p:sldId id="278" r:id="rId6"/>
    <p:sldId id="296" r:id="rId7"/>
    <p:sldId id="294" r:id="rId8"/>
    <p:sldId id="270" r:id="rId9"/>
    <p:sldId id="269" r:id="rId10"/>
    <p:sldId id="282" r:id="rId11"/>
    <p:sldId id="266" r:id="rId12"/>
    <p:sldId id="291" r:id="rId13"/>
    <p:sldId id="290" r:id="rId14"/>
    <p:sldId id="298" r:id="rId15"/>
    <p:sldId id="297" r:id="rId16"/>
    <p:sldId id="286" r:id="rId17"/>
    <p:sldId id="288" r:id="rId18"/>
    <p:sldId id="287" r:id="rId19"/>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02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27"/>
    <p:restoredTop sz="94610"/>
  </p:normalViewPr>
  <p:slideViewPr>
    <p:cSldViewPr snapToGrid="0">
      <p:cViewPr varScale="1">
        <p:scale>
          <a:sx n="65" d="100"/>
          <a:sy n="65" d="100"/>
        </p:scale>
        <p:origin x="304" y="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275E7F-775E-604E-9739-BB0AEFCE8DD4}" type="datetimeFigureOut">
              <a:rPr lang="de-DE" smtClean="0"/>
              <a:t>25.01.25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983BA1-FF59-8B44-B6C0-F14D114A7017}" type="slidenum">
              <a:rPr lang="de-DE" smtClean="0"/>
              <a:t>‹Nr.›</a:t>
            </a:fld>
            <a:endParaRPr lang="de-DE"/>
          </a:p>
        </p:txBody>
      </p:sp>
    </p:spTree>
    <p:extLst>
      <p:ext uri="{BB962C8B-B14F-4D97-AF65-F5344CB8AC3E}">
        <p14:creationId xmlns:p14="http://schemas.microsoft.com/office/powerpoint/2010/main" val="1450559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2983BA1-FF59-8B44-B6C0-F14D114A7017}" type="slidenum">
              <a:rPr lang="de-DE" smtClean="0"/>
              <a:t>1</a:t>
            </a:fld>
            <a:endParaRPr lang="de-DE"/>
          </a:p>
        </p:txBody>
      </p:sp>
    </p:spTree>
    <p:extLst>
      <p:ext uri="{BB962C8B-B14F-4D97-AF65-F5344CB8AC3E}">
        <p14:creationId xmlns:p14="http://schemas.microsoft.com/office/powerpoint/2010/main" val="1735704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Allianz kann auf den „Schlachtfeldern“ Medienvielfalt, Demokratie und Service </a:t>
            </a:r>
            <a:r>
              <a:rPr lang="de-DE" dirty="0" err="1"/>
              <a:t>public</a:t>
            </a:r>
            <a:r>
              <a:rPr lang="de-DE" dirty="0"/>
              <a:t> gewinnen. Auf dem Schlachtfeld Geld (insbesondere absolute Zahlen) hat sie keine Chance. Also: knapp die Fakten benennen. </a:t>
            </a:r>
          </a:p>
        </p:txBody>
      </p:sp>
      <p:sp>
        <p:nvSpPr>
          <p:cNvPr id="4" name="Foliennummernplatzhalter 3"/>
          <p:cNvSpPr>
            <a:spLocks noGrp="1"/>
          </p:cNvSpPr>
          <p:nvPr>
            <p:ph type="sldNum" sz="quarter" idx="5"/>
          </p:nvPr>
        </p:nvSpPr>
        <p:spPr/>
        <p:txBody>
          <a:bodyPr/>
          <a:lstStyle/>
          <a:p>
            <a:fld id="{B2983BA1-FF59-8B44-B6C0-F14D114A7017}" type="slidenum">
              <a:rPr lang="de-DE" smtClean="0"/>
              <a:t>11</a:t>
            </a:fld>
            <a:endParaRPr lang="de-DE"/>
          </a:p>
        </p:txBody>
      </p:sp>
    </p:spTree>
    <p:extLst>
      <p:ext uri="{BB962C8B-B14F-4D97-AF65-F5344CB8AC3E}">
        <p14:creationId xmlns:p14="http://schemas.microsoft.com/office/powerpoint/2010/main" val="3266536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Gebühren für Privathaushaltungen sind seit 2015 um mehr als 25% gesunken. Gleichzeitig gibt es seit Jahren einen Deckel, d.h. die SRG erhält nicht mehr Geld, weil die Anzahl Haushaltungen stetig steigt. </a:t>
            </a:r>
          </a:p>
        </p:txBody>
      </p:sp>
      <p:sp>
        <p:nvSpPr>
          <p:cNvPr id="4" name="Foliennummernplatzhalter 3"/>
          <p:cNvSpPr>
            <a:spLocks noGrp="1"/>
          </p:cNvSpPr>
          <p:nvPr>
            <p:ph type="sldNum" sz="quarter" idx="5"/>
          </p:nvPr>
        </p:nvSpPr>
        <p:spPr/>
        <p:txBody>
          <a:bodyPr/>
          <a:lstStyle/>
          <a:p>
            <a:fld id="{B2983BA1-FF59-8B44-B6C0-F14D114A7017}" type="slidenum">
              <a:rPr lang="de-DE" smtClean="0"/>
              <a:t>12</a:t>
            </a:fld>
            <a:endParaRPr lang="de-DE"/>
          </a:p>
        </p:txBody>
      </p:sp>
    </p:spTree>
    <p:extLst>
      <p:ext uri="{BB962C8B-B14F-4D97-AF65-F5344CB8AC3E}">
        <p14:creationId xmlns:p14="http://schemas.microsoft.com/office/powerpoint/2010/main" val="3608689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 Privathaushalt gab 3168 Franken pro Jahr für Medienkonsum aus. Die </a:t>
            </a:r>
            <a:r>
              <a:rPr lang="de-DE" dirty="0" err="1"/>
              <a:t>Serafe</a:t>
            </a:r>
            <a:r>
              <a:rPr lang="de-DE" dirty="0"/>
              <a:t>-Gebühren machen also gerade einmal 10% aus. Werden sie auf 200 Franken reduziert, sinken die Gesamtausgaben um 4%. </a:t>
            </a:r>
          </a:p>
        </p:txBody>
      </p:sp>
      <p:sp>
        <p:nvSpPr>
          <p:cNvPr id="4" name="Foliennummernplatzhalter 3"/>
          <p:cNvSpPr>
            <a:spLocks noGrp="1"/>
          </p:cNvSpPr>
          <p:nvPr>
            <p:ph type="sldNum" sz="quarter" idx="5"/>
          </p:nvPr>
        </p:nvSpPr>
        <p:spPr/>
        <p:txBody>
          <a:bodyPr/>
          <a:lstStyle/>
          <a:p>
            <a:fld id="{B2983BA1-FF59-8B44-B6C0-F14D114A7017}" type="slidenum">
              <a:rPr lang="de-DE" smtClean="0"/>
              <a:t>13</a:t>
            </a:fld>
            <a:endParaRPr lang="de-DE"/>
          </a:p>
        </p:txBody>
      </p:sp>
    </p:spTree>
    <p:extLst>
      <p:ext uri="{BB962C8B-B14F-4D97-AF65-F5344CB8AC3E}">
        <p14:creationId xmlns:p14="http://schemas.microsoft.com/office/powerpoint/2010/main" val="2680225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Eine </a:t>
            </a:r>
            <a:r>
              <a:rPr lang="de-DE" dirty="0" err="1"/>
              <a:t>unwisssenschaftliche</a:t>
            </a:r>
            <a:r>
              <a:rPr lang="de-DE" dirty="0"/>
              <a:t> Kategorisierung des Publikums. Hasser &amp; Libertäre sind laut. Sie können Teile der Kritischen anstecken und dann wird es schwierig, dagegenzuhalten. </a:t>
            </a:r>
          </a:p>
        </p:txBody>
      </p:sp>
      <p:sp>
        <p:nvSpPr>
          <p:cNvPr id="4" name="Foliennummernplatzhalter 3"/>
          <p:cNvSpPr>
            <a:spLocks noGrp="1"/>
          </p:cNvSpPr>
          <p:nvPr>
            <p:ph type="sldNum" sz="quarter" idx="5"/>
          </p:nvPr>
        </p:nvSpPr>
        <p:spPr/>
        <p:txBody>
          <a:bodyPr/>
          <a:lstStyle/>
          <a:p>
            <a:fld id="{B2983BA1-FF59-8B44-B6C0-F14D114A7017}" type="slidenum">
              <a:rPr lang="de-DE" smtClean="0"/>
              <a:t>14</a:t>
            </a:fld>
            <a:endParaRPr lang="de-DE"/>
          </a:p>
        </p:txBody>
      </p:sp>
    </p:spTree>
    <p:extLst>
      <p:ext uri="{BB962C8B-B14F-4D97-AF65-F5344CB8AC3E}">
        <p14:creationId xmlns:p14="http://schemas.microsoft.com/office/powerpoint/2010/main" val="805394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Achtung Gefahr: Wenn beispielsweise Felix Muster glaubt, Programme die er nicht mag oder nicht braucht, können „weg“ und 200 Franken würden riechen, für das, was er weiterhin möchte – dann wird es eng. </a:t>
            </a:r>
          </a:p>
        </p:txBody>
      </p:sp>
      <p:sp>
        <p:nvSpPr>
          <p:cNvPr id="4" name="Foliennummernplatzhalter 3"/>
          <p:cNvSpPr>
            <a:spLocks noGrp="1"/>
          </p:cNvSpPr>
          <p:nvPr>
            <p:ph type="sldNum" sz="quarter" idx="5"/>
          </p:nvPr>
        </p:nvSpPr>
        <p:spPr/>
        <p:txBody>
          <a:bodyPr/>
          <a:lstStyle/>
          <a:p>
            <a:fld id="{B2983BA1-FF59-8B44-B6C0-F14D114A7017}" type="slidenum">
              <a:rPr lang="de-DE" smtClean="0"/>
              <a:t>15</a:t>
            </a:fld>
            <a:endParaRPr lang="de-DE"/>
          </a:p>
        </p:txBody>
      </p:sp>
    </p:spTree>
    <p:extLst>
      <p:ext uri="{BB962C8B-B14F-4D97-AF65-F5344CB8AC3E}">
        <p14:creationId xmlns:p14="http://schemas.microsoft.com/office/powerpoint/2010/main" val="186476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Je grösser der Spardruck und je mehr Programme gestrichen werden, desto mehr Wurzeln verliert die SRG. Dann setzt die Erosion ein – und die Unzufriedenheit der Publika wird grösser. </a:t>
            </a:r>
          </a:p>
        </p:txBody>
      </p:sp>
      <p:sp>
        <p:nvSpPr>
          <p:cNvPr id="4" name="Foliennummernplatzhalter 3"/>
          <p:cNvSpPr>
            <a:spLocks noGrp="1"/>
          </p:cNvSpPr>
          <p:nvPr>
            <p:ph type="sldNum" sz="quarter" idx="5"/>
          </p:nvPr>
        </p:nvSpPr>
        <p:spPr/>
        <p:txBody>
          <a:bodyPr/>
          <a:lstStyle/>
          <a:p>
            <a:fld id="{B2983BA1-FF59-8B44-B6C0-F14D114A7017}" type="slidenum">
              <a:rPr lang="de-DE" smtClean="0"/>
              <a:t>17</a:t>
            </a:fld>
            <a:endParaRPr lang="de-DE"/>
          </a:p>
        </p:txBody>
      </p:sp>
    </p:spTree>
    <p:extLst>
      <p:ext uri="{BB962C8B-B14F-4D97-AF65-F5344CB8AC3E}">
        <p14:creationId xmlns:p14="http://schemas.microsoft.com/office/powerpoint/2010/main" val="1655100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Bewegung Courage </a:t>
            </a:r>
            <a:r>
              <a:rPr lang="de-DE" dirty="0" err="1"/>
              <a:t>Civil</a:t>
            </a:r>
            <a:r>
              <a:rPr lang="de-DE" dirty="0"/>
              <a:t> bzw. die Allianz Pro Medienvielfalt ist die legitime Nachfolgerin des Komitees „Nein zum Sendeschluss“, das 2017/2018 gegen „</a:t>
            </a:r>
            <a:r>
              <a:rPr lang="de-DE" dirty="0" err="1"/>
              <a:t>No</a:t>
            </a:r>
            <a:r>
              <a:rPr lang="de-DE" dirty="0"/>
              <a:t> </a:t>
            </a:r>
            <a:r>
              <a:rPr lang="de-DE" dirty="0" err="1"/>
              <a:t>Billag</a:t>
            </a:r>
            <a:r>
              <a:rPr lang="de-DE" dirty="0"/>
              <a:t>“ einstand</a:t>
            </a:r>
          </a:p>
        </p:txBody>
      </p:sp>
      <p:sp>
        <p:nvSpPr>
          <p:cNvPr id="4" name="Foliennummernplatzhalter 3"/>
          <p:cNvSpPr>
            <a:spLocks noGrp="1"/>
          </p:cNvSpPr>
          <p:nvPr>
            <p:ph type="sldNum" sz="quarter" idx="5"/>
          </p:nvPr>
        </p:nvSpPr>
        <p:spPr/>
        <p:txBody>
          <a:bodyPr/>
          <a:lstStyle/>
          <a:p>
            <a:fld id="{B2983BA1-FF59-8B44-B6C0-F14D114A7017}" type="slidenum">
              <a:rPr lang="de-DE" smtClean="0"/>
              <a:t>2</a:t>
            </a:fld>
            <a:endParaRPr lang="de-DE"/>
          </a:p>
        </p:txBody>
      </p:sp>
    </p:spTree>
    <p:extLst>
      <p:ext uri="{BB962C8B-B14F-4D97-AF65-F5344CB8AC3E}">
        <p14:creationId xmlns:p14="http://schemas.microsoft.com/office/powerpoint/2010/main" val="1980607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Courage </a:t>
            </a:r>
            <a:r>
              <a:rPr lang="de-DE" dirty="0" err="1"/>
              <a:t>Civil</a:t>
            </a:r>
            <a:r>
              <a:rPr lang="de-DE" dirty="0"/>
              <a:t> wurde 2018 gegründet und zählt heute rund 500 Mitglieder. Die Bewegung ist rechtlich ein Verein. Die Allianz Pro Medienvielfalt ist ein Projekt von Courage </a:t>
            </a:r>
            <a:r>
              <a:rPr lang="de-DE" dirty="0" err="1"/>
              <a:t>Civil</a:t>
            </a:r>
            <a:r>
              <a:rPr lang="de-DE" dirty="0"/>
              <a:t>. </a:t>
            </a:r>
          </a:p>
        </p:txBody>
      </p:sp>
      <p:sp>
        <p:nvSpPr>
          <p:cNvPr id="4" name="Foliennummernplatzhalter 3"/>
          <p:cNvSpPr>
            <a:spLocks noGrp="1"/>
          </p:cNvSpPr>
          <p:nvPr>
            <p:ph type="sldNum" sz="quarter" idx="5"/>
          </p:nvPr>
        </p:nvSpPr>
        <p:spPr/>
        <p:txBody>
          <a:bodyPr/>
          <a:lstStyle/>
          <a:p>
            <a:fld id="{B2983BA1-FF59-8B44-B6C0-F14D114A7017}" type="slidenum">
              <a:rPr lang="de-DE" smtClean="0"/>
              <a:t>3</a:t>
            </a:fld>
            <a:endParaRPr lang="de-DE"/>
          </a:p>
        </p:txBody>
      </p:sp>
    </p:spTree>
    <p:extLst>
      <p:ext uri="{BB962C8B-B14F-4D97-AF65-F5344CB8AC3E}">
        <p14:creationId xmlns:p14="http://schemas.microsoft.com/office/powerpoint/2010/main" val="3298170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Kernzelle der Allianz besteht auf vier Personen. Im zweiten Kreis sind rund 15 Personen aktiv. Wir brauchen für das aktuelle Jahr 2025 deutlich mehr Mitstreiterinnen und Mitstreiter. </a:t>
            </a:r>
          </a:p>
        </p:txBody>
      </p:sp>
      <p:sp>
        <p:nvSpPr>
          <p:cNvPr id="4" name="Foliennummernplatzhalter 3"/>
          <p:cNvSpPr>
            <a:spLocks noGrp="1"/>
          </p:cNvSpPr>
          <p:nvPr>
            <p:ph type="sldNum" sz="quarter" idx="5"/>
          </p:nvPr>
        </p:nvSpPr>
        <p:spPr/>
        <p:txBody>
          <a:bodyPr/>
          <a:lstStyle/>
          <a:p>
            <a:fld id="{B2983BA1-FF59-8B44-B6C0-F14D114A7017}" type="slidenum">
              <a:rPr lang="de-DE" smtClean="0"/>
              <a:t>4</a:t>
            </a:fld>
            <a:endParaRPr lang="de-DE"/>
          </a:p>
        </p:txBody>
      </p:sp>
    </p:spTree>
    <p:extLst>
      <p:ext uri="{BB962C8B-B14F-4D97-AF65-F5344CB8AC3E}">
        <p14:creationId xmlns:p14="http://schemas.microsoft.com/office/powerpoint/2010/main" val="1780040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16 verschiedene Organisationen sind inzwischen Teil der Allianz, und es werden hoffentlich bald noch mehr. Alle wurden ausgerüstet mit einem „gebrandeten“ Set an Sujets. </a:t>
            </a:r>
          </a:p>
        </p:txBody>
      </p:sp>
      <p:sp>
        <p:nvSpPr>
          <p:cNvPr id="4" name="Foliennummernplatzhalter 3"/>
          <p:cNvSpPr>
            <a:spLocks noGrp="1"/>
          </p:cNvSpPr>
          <p:nvPr>
            <p:ph type="sldNum" sz="quarter" idx="5"/>
          </p:nvPr>
        </p:nvSpPr>
        <p:spPr/>
        <p:txBody>
          <a:bodyPr/>
          <a:lstStyle/>
          <a:p>
            <a:fld id="{B2983BA1-FF59-8B44-B6C0-F14D114A7017}" type="slidenum">
              <a:rPr lang="de-DE" smtClean="0"/>
              <a:t>5</a:t>
            </a:fld>
            <a:endParaRPr lang="de-DE"/>
          </a:p>
        </p:txBody>
      </p:sp>
    </p:spTree>
    <p:extLst>
      <p:ext uri="{BB962C8B-B14F-4D97-AF65-F5344CB8AC3E}">
        <p14:creationId xmlns:p14="http://schemas.microsoft.com/office/powerpoint/2010/main" val="1061177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Während der Locarno Film Festivals im August 2024 sowie der Solothurner Filmtage im Januar 2025 sind Teams von uns unterwegs, um das Kinopublikum für das Thema zu sensibilisieren. Die SRG investiert 34 Millionen Franken pro Jahr in Schweizer Filmproduktionen. Das steht mit der Halbierungsinitiative auf dem Spiel.</a:t>
            </a:r>
          </a:p>
        </p:txBody>
      </p:sp>
      <p:sp>
        <p:nvSpPr>
          <p:cNvPr id="4" name="Foliennummernplatzhalter 3"/>
          <p:cNvSpPr>
            <a:spLocks noGrp="1"/>
          </p:cNvSpPr>
          <p:nvPr>
            <p:ph type="sldNum" sz="quarter" idx="5"/>
          </p:nvPr>
        </p:nvSpPr>
        <p:spPr/>
        <p:txBody>
          <a:bodyPr/>
          <a:lstStyle/>
          <a:p>
            <a:fld id="{B2983BA1-FF59-8B44-B6C0-F14D114A7017}" type="slidenum">
              <a:rPr lang="de-DE" smtClean="0"/>
              <a:t>6</a:t>
            </a:fld>
            <a:endParaRPr lang="de-DE"/>
          </a:p>
        </p:txBody>
      </p:sp>
    </p:spTree>
    <p:extLst>
      <p:ext uri="{BB962C8B-B14F-4D97-AF65-F5344CB8AC3E}">
        <p14:creationId xmlns:p14="http://schemas.microsoft.com/office/powerpoint/2010/main" val="1111217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Wenn attraktive Veranstaltungen laufen, nutzen wir die Welle und surfen mit. So geschehen im November 2024, als die vierte Staffel von „</a:t>
            </a:r>
            <a:r>
              <a:rPr lang="de-DE" dirty="0" err="1"/>
              <a:t>Tschugger</a:t>
            </a:r>
            <a:r>
              <a:rPr lang="de-DE" dirty="0"/>
              <a:t>“ lief. Und bei den Lauberhornrennen im Januar 2025. Die Sujets</a:t>
            </a:r>
            <a:br>
              <a:rPr lang="de-DE" dirty="0"/>
            </a:br>
            <a:r>
              <a:rPr lang="de-DE" dirty="0"/>
              <a:t>werden via </a:t>
            </a:r>
            <a:r>
              <a:rPr lang="de-DE" dirty="0" err="1"/>
              <a:t>Social</a:t>
            </a:r>
            <a:r>
              <a:rPr lang="de-DE" dirty="0"/>
              <a:t> Media ausgespielt. Es geht darum, aufzuzeigen, dass Unterhaltung und Live-Sport auch zum Service </a:t>
            </a:r>
            <a:r>
              <a:rPr lang="de-DE" dirty="0" err="1"/>
              <a:t>public</a:t>
            </a:r>
            <a:r>
              <a:rPr lang="de-DE" dirty="0"/>
              <a:t> gehören. </a:t>
            </a:r>
          </a:p>
        </p:txBody>
      </p:sp>
      <p:sp>
        <p:nvSpPr>
          <p:cNvPr id="4" name="Foliennummernplatzhalter 3"/>
          <p:cNvSpPr>
            <a:spLocks noGrp="1"/>
          </p:cNvSpPr>
          <p:nvPr>
            <p:ph type="sldNum" sz="quarter" idx="5"/>
          </p:nvPr>
        </p:nvSpPr>
        <p:spPr/>
        <p:txBody>
          <a:bodyPr/>
          <a:lstStyle/>
          <a:p>
            <a:fld id="{B2983BA1-FF59-8B44-B6C0-F14D114A7017}" type="slidenum">
              <a:rPr lang="de-DE" smtClean="0"/>
              <a:t>7</a:t>
            </a:fld>
            <a:endParaRPr lang="de-DE"/>
          </a:p>
        </p:txBody>
      </p:sp>
    </p:spTree>
    <p:extLst>
      <p:ext uri="{BB962C8B-B14F-4D97-AF65-F5344CB8AC3E}">
        <p14:creationId xmlns:p14="http://schemas.microsoft.com/office/powerpoint/2010/main" val="2577938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Allianz reagiert auf Medienberichte mit Online-Kommentaren (zum Beispiel unten links) und Leserbriefen. </a:t>
            </a:r>
          </a:p>
        </p:txBody>
      </p:sp>
      <p:sp>
        <p:nvSpPr>
          <p:cNvPr id="4" name="Foliennummernplatzhalter 3"/>
          <p:cNvSpPr>
            <a:spLocks noGrp="1"/>
          </p:cNvSpPr>
          <p:nvPr>
            <p:ph type="sldNum" sz="quarter" idx="5"/>
          </p:nvPr>
        </p:nvSpPr>
        <p:spPr/>
        <p:txBody>
          <a:bodyPr/>
          <a:lstStyle/>
          <a:p>
            <a:fld id="{B2983BA1-FF59-8B44-B6C0-F14D114A7017}" type="slidenum">
              <a:rPr lang="de-DE" smtClean="0"/>
              <a:t>8</a:t>
            </a:fld>
            <a:endParaRPr lang="de-DE"/>
          </a:p>
        </p:txBody>
      </p:sp>
    </p:spTree>
    <p:extLst>
      <p:ext uri="{BB962C8B-B14F-4D97-AF65-F5344CB8AC3E}">
        <p14:creationId xmlns:p14="http://schemas.microsoft.com/office/powerpoint/2010/main" val="2928286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Aus Sicht des Initiativkomitees muss die SRG auf Sport und Unterhaltung verzichten. Setzt sich ihre Halbierungsinitiative durch, bleibt – im sehr groben Raster – noch Geld für Information und etwas Kultur. </a:t>
            </a:r>
          </a:p>
        </p:txBody>
      </p:sp>
      <p:sp>
        <p:nvSpPr>
          <p:cNvPr id="4" name="Foliennummernplatzhalter 3"/>
          <p:cNvSpPr>
            <a:spLocks noGrp="1"/>
          </p:cNvSpPr>
          <p:nvPr>
            <p:ph type="sldNum" sz="quarter" idx="5"/>
          </p:nvPr>
        </p:nvSpPr>
        <p:spPr/>
        <p:txBody>
          <a:bodyPr/>
          <a:lstStyle/>
          <a:p>
            <a:fld id="{B2983BA1-FF59-8B44-B6C0-F14D114A7017}" type="slidenum">
              <a:rPr lang="de-DE" smtClean="0"/>
              <a:t>10</a:t>
            </a:fld>
            <a:endParaRPr lang="de-DE"/>
          </a:p>
        </p:txBody>
      </p:sp>
    </p:spTree>
    <p:extLst>
      <p:ext uri="{BB962C8B-B14F-4D97-AF65-F5344CB8AC3E}">
        <p14:creationId xmlns:p14="http://schemas.microsoft.com/office/powerpoint/2010/main" val="2093254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4726"/>
            <a:ext cx="18286810" cy="4775200"/>
          </a:xfrm>
        </p:spPr>
        <p:txBody>
          <a:bodyPr anchor="b"/>
          <a:lstStyle>
            <a:lvl1pPr algn="ctr">
              <a:defRPr sz="11999"/>
            </a:lvl1pPr>
          </a:lstStyle>
          <a:p>
            <a:r>
              <a:rPr lang="de-DE"/>
              <a:t>Mastertitelformat bearbeiten</a:t>
            </a:r>
            <a:endParaRPr lang="en-US" dirty="0"/>
          </a:p>
        </p:txBody>
      </p:sp>
      <p:sp>
        <p:nvSpPr>
          <p:cNvPr id="3" name="Subtitle 2"/>
          <p:cNvSpPr>
            <a:spLocks noGrp="1"/>
          </p:cNvSpPr>
          <p:nvPr>
            <p:ph type="subTitle" idx="1"/>
          </p:nvPr>
        </p:nvSpPr>
        <p:spPr>
          <a:xfrm>
            <a:off x="3047802" y="7204076"/>
            <a:ext cx="18286810" cy="3311524"/>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8382EFC7-8F09-BC4E-A061-1F29B2D26F6A}" type="datetimeFigureOut">
              <a:rPr lang="de-DE" smtClean="0"/>
              <a:t>25.01.25</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D8350C6F-5EC0-954F-A374-52EF119665E5}" type="slidenum">
              <a:rPr lang="de-DE" smtClean="0"/>
              <a:t>‹Nr.›</a:t>
            </a:fld>
            <a:endParaRPr lang="de-DE" dirty="0"/>
          </a:p>
        </p:txBody>
      </p:sp>
    </p:spTree>
    <p:extLst>
      <p:ext uri="{BB962C8B-B14F-4D97-AF65-F5344CB8AC3E}">
        <p14:creationId xmlns:p14="http://schemas.microsoft.com/office/powerpoint/2010/main" val="126388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382EFC7-8F09-BC4E-A061-1F29B2D26F6A}" type="datetimeFigureOut">
              <a:rPr lang="de-DE" smtClean="0"/>
              <a:t>25.01.25</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D8350C6F-5EC0-954F-A374-52EF119665E5}" type="slidenum">
              <a:rPr lang="de-DE" smtClean="0"/>
              <a:t>‹Nr.›</a:t>
            </a:fld>
            <a:endParaRPr lang="de-DE" dirty="0"/>
          </a:p>
        </p:txBody>
      </p:sp>
    </p:spTree>
    <p:extLst>
      <p:ext uri="{BB962C8B-B14F-4D97-AF65-F5344CB8AC3E}">
        <p14:creationId xmlns:p14="http://schemas.microsoft.com/office/powerpoint/2010/main" val="2558720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8664" y="730250"/>
            <a:ext cx="5257458" cy="11623676"/>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676291" y="730250"/>
            <a:ext cx="15467593" cy="11623676"/>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382EFC7-8F09-BC4E-A061-1F29B2D26F6A}" type="datetimeFigureOut">
              <a:rPr lang="de-DE" smtClean="0"/>
              <a:t>25.01.25</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D8350C6F-5EC0-954F-A374-52EF119665E5}" type="slidenum">
              <a:rPr lang="de-DE" smtClean="0"/>
              <a:t>‹Nr.›</a:t>
            </a:fld>
            <a:endParaRPr lang="de-DE" dirty="0"/>
          </a:p>
        </p:txBody>
      </p:sp>
    </p:spTree>
    <p:extLst>
      <p:ext uri="{BB962C8B-B14F-4D97-AF65-F5344CB8AC3E}">
        <p14:creationId xmlns:p14="http://schemas.microsoft.com/office/powerpoint/2010/main" val="665628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382EFC7-8F09-BC4E-A061-1F29B2D26F6A}" type="datetimeFigureOut">
              <a:rPr lang="de-DE" smtClean="0"/>
              <a:t>25.01.25</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D8350C6F-5EC0-954F-A374-52EF119665E5}" type="slidenum">
              <a:rPr lang="de-DE" smtClean="0"/>
              <a:t>‹Nr.›</a:t>
            </a:fld>
            <a:endParaRPr lang="de-DE" dirty="0"/>
          </a:p>
        </p:txBody>
      </p:sp>
    </p:spTree>
    <p:extLst>
      <p:ext uri="{BB962C8B-B14F-4D97-AF65-F5344CB8AC3E}">
        <p14:creationId xmlns:p14="http://schemas.microsoft.com/office/powerpoint/2010/main" val="3084738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663592" y="3419477"/>
            <a:ext cx="21029831" cy="5705474"/>
          </a:xfrm>
        </p:spPr>
        <p:txBody>
          <a:bodyPr anchor="b"/>
          <a:lstStyle>
            <a:lvl1pPr>
              <a:defRPr sz="11999"/>
            </a:lvl1pPr>
          </a:lstStyle>
          <a:p>
            <a:r>
              <a:rPr lang="de-DE"/>
              <a:t>Mastertitelformat bearbeiten</a:t>
            </a:r>
            <a:endParaRPr lang="en-US" dirty="0"/>
          </a:p>
        </p:txBody>
      </p:sp>
      <p:sp>
        <p:nvSpPr>
          <p:cNvPr id="3" name="Text Placeholder 2"/>
          <p:cNvSpPr>
            <a:spLocks noGrp="1"/>
          </p:cNvSpPr>
          <p:nvPr>
            <p:ph type="body" idx="1"/>
          </p:nvPr>
        </p:nvSpPr>
        <p:spPr>
          <a:xfrm>
            <a:off x="1663592" y="9178927"/>
            <a:ext cx="21029831" cy="3000374"/>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8382EFC7-8F09-BC4E-A061-1F29B2D26F6A}" type="datetimeFigureOut">
              <a:rPr lang="de-DE" smtClean="0"/>
              <a:t>25.01.25</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D8350C6F-5EC0-954F-A374-52EF119665E5}" type="slidenum">
              <a:rPr lang="de-DE" smtClean="0"/>
              <a:t>‹Nr.›</a:t>
            </a:fld>
            <a:endParaRPr lang="de-DE" dirty="0"/>
          </a:p>
        </p:txBody>
      </p:sp>
    </p:spTree>
    <p:extLst>
      <p:ext uri="{BB962C8B-B14F-4D97-AF65-F5344CB8AC3E}">
        <p14:creationId xmlns:p14="http://schemas.microsoft.com/office/powerpoint/2010/main" val="1842247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676291" y="3651250"/>
            <a:ext cx="10362526" cy="870267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12343596" y="3651250"/>
            <a:ext cx="10362526" cy="870267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8382EFC7-8F09-BC4E-A061-1F29B2D26F6A}" type="datetimeFigureOut">
              <a:rPr lang="de-DE" smtClean="0"/>
              <a:t>25.01.25</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D8350C6F-5EC0-954F-A374-52EF119665E5}" type="slidenum">
              <a:rPr lang="de-DE" smtClean="0"/>
              <a:t>‹Nr.›</a:t>
            </a:fld>
            <a:endParaRPr lang="de-DE" dirty="0"/>
          </a:p>
        </p:txBody>
      </p:sp>
    </p:spTree>
    <p:extLst>
      <p:ext uri="{BB962C8B-B14F-4D97-AF65-F5344CB8AC3E}">
        <p14:creationId xmlns:p14="http://schemas.microsoft.com/office/powerpoint/2010/main" val="3784775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679467" y="730251"/>
            <a:ext cx="21029831" cy="2651126"/>
          </a:xfrm>
        </p:spPr>
        <p:txBody>
          <a:bodyPr/>
          <a:lstStyle/>
          <a:p>
            <a:r>
              <a:rPr lang="de-DE"/>
              <a:t>Mastertitelformat bearbeiten</a:t>
            </a:r>
            <a:endParaRPr lang="en-US" dirty="0"/>
          </a:p>
        </p:txBody>
      </p:sp>
      <p:sp>
        <p:nvSpPr>
          <p:cNvPr id="3" name="Text Placeholder 2"/>
          <p:cNvSpPr>
            <a:spLocks noGrp="1"/>
          </p:cNvSpPr>
          <p:nvPr>
            <p:ph type="body" idx="1"/>
          </p:nvPr>
        </p:nvSpPr>
        <p:spPr>
          <a:xfrm>
            <a:off x="1679467" y="3362326"/>
            <a:ext cx="10314903"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de-DE"/>
              <a:t>Mastertextformat bearbeiten</a:t>
            </a:r>
          </a:p>
        </p:txBody>
      </p:sp>
      <p:sp>
        <p:nvSpPr>
          <p:cNvPr id="4" name="Content Placeholder 3"/>
          <p:cNvSpPr>
            <a:spLocks noGrp="1"/>
          </p:cNvSpPr>
          <p:nvPr>
            <p:ph sz="half" idx="2"/>
          </p:nvPr>
        </p:nvSpPr>
        <p:spPr>
          <a:xfrm>
            <a:off x="1679467" y="5010150"/>
            <a:ext cx="10314903" cy="736917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12343597" y="3362326"/>
            <a:ext cx="10365701"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de-DE"/>
              <a:t>Mastertextformat bearbeiten</a:t>
            </a:r>
          </a:p>
        </p:txBody>
      </p:sp>
      <p:sp>
        <p:nvSpPr>
          <p:cNvPr id="6" name="Content Placeholder 5"/>
          <p:cNvSpPr>
            <a:spLocks noGrp="1"/>
          </p:cNvSpPr>
          <p:nvPr>
            <p:ph sz="quarter" idx="4"/>
          </p:nvPr>
        </p:nvSpPr>
        <p:spPr>
          <a:xfrm>
            <a:off x="12343597" y="5010150"/>
            <a:ext cx="10365701" cy="736917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8382EFC7-8F09-BC4E-A061-1F29B2D26F6A}" type="datetimeFigureOut">
              <a:rPr lang="de-DE" smtClean="0"/>
              <a:t>25.01.25</a:t>
            </a:fld>
            <a:endParaRPr lang="de-DE" dirty="0"/>
          </a:p>
        </p:txBody>
      </p:sp>
      <p:sp>
        <p:nvSpPr>
          <p:cNvPr id="8" name="Footer Placeholder 7"/>
          <p:cNvSpPr>
            <a:spLocks noGrp="1"/>
          </p:cNvSpPr>
          <p:nvPr>
            <p:ph type="ftr" sz="quarter" idx="11"/>
          </p:nvPr>
        </p:nvSpPr>
        <p:spPr/>
        <p:txBody>
          <a:bodyPr/>
          <a:lstStyle/>
          <a:p>
            <a:endParaRPr lang="de-DE" dirty="0"/>
          </a:p>
        </p:txBody>
      </p:sp>
      <p:sp>
        <p:nvSpPr>
          <p:cNvPr id="9" name="Slide Number Placeholder 8"/>
          <p:cNvSpPr>
            <a:spLocks noGrp="1"/>
          </p:cNvSpPr>
          <p:nvPr>
            <p:ph type="sldNum" sz="quarter" idx="12"/>
          </p:nvPr>
        </p:nvSpPr>
        <p:spPr/>
        <p:txBody>
          <a:bodyPr/>
          <a:lstStyle/>
          <a:p>
            <a:fld id="{D8350C6F-5EC0-954F-A374-52EF119665E5}" type="slidenum">
              <a:rPr lang="de-DE" smtClean="0"/>
              <a:t>‹Nr.›</a:t>
            </a:fld>
            <a:endParaRPr lang="de-DE" dirty="0"/>
          </a:p>
        </p:txBody>
      </p:sp>
    </p:spTree>
    <p:extLst>
      <p:ext uri="{BB962C8B-B14F-4D97-AF65-F5344CB8AC3E}">
        <p14:creationId xmlns:p14="http://schemas.microsoft.com/office/powerpoint/2010/main" val="1920238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8382EFC7-8F09-BC4E-A061-1F29B2D26F6A}" type="datetimeFigureOut">
              <a:rPr lang="de-DE" smtClean="0"/>
              <a:t>25.01.25</a:t>
            </a:fld>
            <a:endParaRPr lang="de-DE" dirty="0"/>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fld id="{D8350C6F-5EC0-954F-A374-52EF119665E5}" type="slidenum">
              <a:rPr lang="de-DE" smtClean="0"/>
              <a:t>‹Nr.›</a:t>
            </a:fld>
            <a:endParaRPr lang="de-DE" dirty="0"/>
          </a:p>
        </p:txBody>
      </p:sp>
    </p:spTree>
    <p:extLst>
      <p:ext uri="{BB962C8B-B14F-4D97-AF65-F5344CB8AC3E}">
        <p14:creationId xmlns:p14="http://schemas.microsoft.com/office/powerpoint/2010/main" val="1188345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2EFC7-8F09-BC4E-A061-1F29B2D26F6A}" type="datetimeFigureOut">
              <a:rPr lang="de-DE" smtClean="0"/>
              <a:t>25.01.25</a:t>
            </a:fld>
            <a:endParaRPr lang="de-DE" dirty="0"/>
          </a:p>
        </p:txBody>
      </p:sp>
      <p:sp>
        <p:nvSpPr>
          <p:cNvPr id="3" name="Footer Placeholder 2"/>
          <p:cNvSpPr>
            <a:spLocks noGrp="1"/>
          </p:cNvSpPr>
          <p:nvPr>
            <p:ph type="ftr" sz="quarter" idx="11"/>
          </p:nvPr>
        </p:nvSpPr>
        <p:spPr/>
        <p:txBody>
          <a:bodyPr/>
          <a:lstStyle/>
          <a:p>
            <a:endParaRPr lang="de-DE" dirty="0"/>
          </a:p>
        </p:txBody>
      </p:sp>
      <p:sp>
        <p:nvSpPr>
          <p:cNvPr id="4" name="Slide Number Placeholder 3"/>
          <p:cNvSpPr>
            <a:spLocks noGrp="1"/>
          </p:cNvSpPr>
          <p:nvPr>
            <p:ph type="sldNum" sz="quarter" idx="12"/>
          </p:nvPr>
        </p:nvSpPr>
        <p:spPr/>
        <p:txBody>
          <a:bodyPr/>
          <a:lstStyle/>
          <a:p>
            <a:fld id="{D8350C6F-5EC0-954F-A374-52EF119665E5}" type="slidenum">
              <a:rPr lang="de-DE" smtClean="0"/>
              <a:t>‹Nr.›</a:t>
            </a:fld>
            <a:endParaRPr lang="de-DE" dirty="0"/>
          </a:p>
        </p:txBody>
      </p:sp>
    </p:spTree>
    <p:extLst>
      <p:ext uri="{BB962C8B-B14F-4D97-AF65-F5344CB8AC3E}">
        <p14:creationId xmlns:p14="http://schemas.microsoft.com/office/powerpoint/2010/main" val="19928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de-DE"/>
              <a:t>Mastertitelformat bearbeiten</a:t>
            </a:r>
            <a:endParaRPr lang="en-US" dirty="0"/>
          </a:p>
        </p:txBody>
      </p:sp>
      <p:sp>
        <p:nvSpPr>
          <p:cNvPr id="3" name="Content Placeholder 2"/>
          <p:cNvSpPr>
            <a:spLocks noGrp="1"/>
          </p:cNvSpPr>
          <p:nvPr>
            <p:ph idx="1"/>
          </p:nvPr>
        </p:nvSpPr>
        <p:spPr>
          <a:xfrm>
            <a:off x="10365701" y="1974851"/>
            <a:ext cx="1234359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de-DE"/>
              <a:t>Mastertextformat bearbeiten</a:t>
            </a:r>
          </a:p>
        </p:txBody>
      </p:sp>
      <p:sp>
        <p:nvSpPr>
          <p:cNvPr id="5" name="Date Placeholder 4"/>
          <p:cNvSpPr>
            <a:spLocks noGrp="1"/>
          </p:cNvSpPr>
          <p:nvPr>
            <p:ph type="dt" sz="half" idx="10"/>
          </p:nvPr>
        </p:nvSpPr>
        <p:spPr/>
        <p:txBody>
          <a:bodyPr/>
          <a:lstStyle/>
          <a:p>
            <a:fld id="{8382EFC7-8F09-BC4E-A061-1F29B2D26F6A}" type="datetimeFigureOut">
              <a:rPr lang="de-DE" smtClean="0"/>
              <a:t>25.01.25</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D8350C6F-5EC0-954F-A374-52EF119665E5}" type="slidenum">
              <a:rPr lang="de-DE" smtClean="0"/>
              <a:t>‹Nr.›</a:t>
            </a:fld>
            <a:endParaRPr lang="de-DE" dirty="0"/>
          </a:p>
        </p:txBody>
      </p:sp>
    </p:spTree>
    <p:extLst>
      <p:ext uri="{BB962C8B-B14F-4D97-AF65-F5344CB8AC3E}">
        <p14:creationId xmlns:p14="http://schemas.microsoft.com/office/powerpoint/2010/main" val="2098842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de-DE"/>
              <a:t>Mastertitelformat bearbeiten</a:t>
            </a:r>
            <a:endParaRPr lang="en-US" dirty="0"/>
          </a:p>
        </p:txBody>
      </p:sp>
      <p:sp>
        <p:nvSpPr>
          <p:cNvPr id="3" name="Picture Placeholder 2"/>
          <p:cNvSpPr>
            <a:spLocks noGrp="1" noChangeAspect="1"/>
          </p:cNvSpPr>
          <p:nvPr>
            <p:ph type="pic" idx="1"/>
          </p:nvPr>
        </p:nvSpPr>
        <p:spPr>
          <a:xfrm>
            <a:off x="10365701" y="1974851"/>
            <a:ext cx="12343597" cy="9747250"/>
          </a:xfrm>
        </p:spPr>
        <p:txBody>
          <a:bodyPr anchor="t"/>
          <a:lstStyle>
            <a:lvl1pPr marL="0" indent="0">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r>
              <a:rPr lang="de-DE" dirty="0"/>
              <a:t>Bild durch Klicken auf Symbol hinzufügen</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de-DE"/>
              <a:t>Mastertextformat bearbeiten</a:t>
            </a:r>
          </a:p>
        </p:txBody>
      </p:sp>
      <p:sp>
        <p:nvSpPr>
          <p:cNvPr id="5" name="Date Placeholder 4"/>
          <p:cNvSpPr>
            <a:spLocks noGrp="1"/>
          </p:cNvSpPr>
          <p:nvPr>
            <p:ph type="dt" sz="half" idx="10"/>
          </p:nvPr>
        </p:nvSpPr>
        <p:spPr/>
        <p:txBody>
          <a:bodyPr/>
          <a:lstStyle/>
          <a:p>
            <a:fld id="{8382EFC7-8F09-BC4E-A061-1F29B2D26F6A}" type="datetimeFigureOut">
              <a:rPr lang="de-DE" smtClean="0"/>
              <a:t>25.01.25</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D8350C6F-5EC0-954F-A374-52EF119665E5}" type="slidenum">
              <a:rPr lang="de-DE" smtClean="0"/>
              <a:t>‹Nr.›</a:t>
            </a:fld>
            <a:endParaRPr lang="de-DE" dirty="0"/>
          </a:p>
        </p:txBody>
      </p:sp>
    </p:spTree>
    <p:extLst>
      <p:ext uri="{BB962C8B-B14F-4D97-AF65-F5344CB8AC3E}">
        <p14:creationId xmlns:p14="http://schemas.microsoft.com/office/powerpoint/2010/main" val="1483774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676291" y="12712701"/>
            <a:ext cx="5486043"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8382EFC7-8F09-BC4E-A061-1F29B2D26F6A}" type="datetimeFigureOut">
              <a:rPr lang="de-DE" smtClean="0"/>
              <a:t>25.01.25</a:t>
            </a:fld>
            <a:endParaRPr lang="de-DE" dirty="0"/>
          </a:p>
        </p:txBody>
      </p:sp>
      <p:sp>
        <p:nvSpPr>
          <p:cNvPr id="5" name="Footer Placeholder 4"/>
          <p:cNvSpPr>
            <a:spLocks noGrp="1"/>
          </p:cNvSpPr>
          <p:nvPr>
            <p:ph type="ftr" sz="quarter" idx="3"/>
          </p:nvPr>
        </p:nvSpPr>
        <p:spPr>
          <a:xfrm>
            <a:off x="8076675" y="12712701"/>
            <a:ext cx="8229064"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de-DE" dirty="0"/>
          </a:p>
        </p:txBody>
      </p:sp>
      <p:sp>
        <p:nvSpPr>
          <p:cNvPr id="6" name="Slide Number Placeholder 5"/>
          <p:cNvSpPr>
            <a:spLocks noGrp="1"/>
          </p:cNvSpPr>
          <p:nvPr>
            <p:ph type="sldNum" sz="quarter" idx="4"/>
          </p:nvPr>
        </p:nvSpPr>
        <p:spPr>
          <a:xfrm>
            <a:off x="17220079" y="12712701"/>
            <a:ext cx="5486043"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8350C6F-5EC0-954F-A374-52EF119665E5}" type="slidenum">
              <a:rPr lang="de-DE" smtClean="0"/>
              <a:t>‹Nr.›</a:t>
            </a:fld>
            <a:endParaRPr lang="de-DE" dirty="0"/>
          </a:p>
        </p:txBody>
      </p:sp>
    </p:spTree>
    <p:extLst>
      <p:ext uri="{BB962C8B-B14F-4D97-AF65-F5344CB8AC3E}">
        <p14:creationId xmlns:p14="http://schemas.microsoft.com/office/powerpoint/2010/main" val="31336259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9580BF-A527-FA40-805E-0291815206D1}"/>
              </a:ext>
            </a:extLst>
          </p:cNvPr>
          <p:cNvSpPr>
            <a:spLocks noGrp="1"/>
          </p:cNvSpPr>
          <p:nvPr>
            <p:ph type="title"/>
          </p:nvPr>
        </p:nvSpPr>
        <p:spPr>
          <a:xfrm>
            <a:off x="1676291" y="-45718"/>
            <a:ext cx="21029831" cy="45719"/>
          </a:xfrm>
        </p:spPr>
        <p:txBody>
          <a:bodyPr>
            <a:noAutofit/>
          </a:bodyPr>
          <a:lstStyle/>
          <a:p>
            <a:endParaRPr lang="de-DE" sz="100" dirty="0"/>
          </a:p>
        </p:txBody>
      </p:sp>
      <p:sp>
        <p:nvSpPr>
          <p:cNvPr id="9" name="Textfeld 8">
            <a:extLst>
              <a:ext uri="{FF2B5EF4-FFF2-40B4-BE49-F238E27FC236}">
                <a16:creationId xmlns:a16="http://schemas.microsoft.com/office/drawing/2014/main" id="{8C7C1869-2D03-295C-A403-60229C348D72}"/>
              </a:ext>
            </a:extLst>
          </p:cNvPr>
          <p:cNvSpPr txBox="1"/>
          <p:nvPr/>
        </p:nvSpPr>
        <p:spPr>
          <a:xfrm>
            <a:off x="3892062" y="12656271"/>
            <a:ext cx="8154797" cy="553998"/>
          </a:xfrm>
          <a:prstGeom prst="rect">
            <a:avLst/>
          </a:prstGeom>
          <a:noFill/>
        </p:spPr>
        <p:txBody>
          <a:bodyPr wrap="none" rtlCol="0">
            <a:spAutoFit/>
          </a:bodyPr>
          <a:lstStyle/>
          <a:p>
            <a:r>
              <a:rPr lang="de-DE" sz="3000" dirty="0">
                <a:latin typeface="Calibri" panose="020F0502020204030204" pitchFamily="34" charset="0"/>
              </a:rPr>
              <a:t>    Allianz Pro Medienvielfalt * Mark Balsiger * 2025</a:t>
            </a:r>
          </a:p>
        </p:txBody>
      </p:sp>
      <p:pic>
        <p:nvPicPr>
          <p:cNvPr id="5" name="Inhaltsplatzhalter 4" descr="Ein Bild, das Person, Holz, Nagel, hölzern enthält.&#10;&#10;Automatisch generierte Beschreibung">
            <a:extLst>
              <a:ext uri="{FF2B5EF4-FFF2-40B4-BE49-F238E27FC236}">
                <a16:creationId xmlns:a16="http://schemas.microsoft.com/office/drawing/2014/main" id="{37883747-1577-604B-B0E2-3999B663A0C3}"/>
              </a:ext>
            </a:extLst>
          </p:cNvPr>
          <p:cNvPicPr>
            <a:picLocks noGrp="1" noChangeAspect="1"/>
          </p:cNvPicPr>
          <p:nvPr>
            <p:ph idx="1"/>
          </p:nvPr>
        </p:nvPicPr>
        <p:blipFill>
          <a:blip r:embed="rId3"/>
          <a:stretch>
            <a:fillRect/>
          </a:stretch>
        </p:blipFill>
        <p:spPr>
          <a:xfrm>
            <a:off x="4274426" y="466988"/>
            <a:ext cx="16179258" cy="12134445"/>
          </a:xfrm>
        </p:spPr>
      </p:pic>
      <p:sp>
        <p:nvSpPr>
          <p:cNvPr id="6" name="Textfeld 5">
            <a:extLst>
              <a:ext uri="{FF2B5EF4-FFF2-40B4-BE49-F238E27FC236}">
                <a16:creationId xmlns:a16="http://schemas.microsoft.com/office/drawing/2014/main" id="{C0A48201-8ECF-AE48-9F66-C5AD34DAC48F}"/>
              </a:ext>
            </a:extLst>
          </p:cNvPr>
          <p:cNvSpPr txBox="1"/>
          <p:nvPr/>
        </p:nvSpPr>
        <p:spPr>
          <a:xfrm>
            <a:off x="4274426" y="704290"/>
            <a:ext cx="17973458" cy="3170099"/>
          </a:xfrm>
          <a:prstGeom prst="rect">
            <a:avLst/>
          </a:prstGeom>
          <a:noFill/>
        </p:spPr>
        <p:txBody>
          <a:bodyPr wrap="square" rtlCol="0">
            <a:spAutoFit/>
          </a:bodyPr>
          <a:lstStyle/>
          <a:p>
            <a:r>
              <a:rPr lang="de-CH" sz="10000" b="1" i="0" u="none" strike="noStrike" dirty="0">
                <a:solidFill>
                  <a:srgbClr val="000000"/>
                </a:solidFill>
                <a:effectLst/>
                <a:latin typeface="Calibri" panose="020F0502020204030204" pitchFamily="34" charset="0"/>
              </a:rPr>
              <a:t>Wie wir die Halbierung</a:t>
            </a:r>
            <a:r>
              <a:rPr lang="de-CH" sz="10000" b="1" i="0" u="none" strike="noStrike" dirty="0">
                <a:effectLst/>
                <a:latin typeface="Calibri" panose="020F0502020204030204" pitchFamily="34" charset="0"/>
              </a:rPr>
              <a:t>s</a:t>
            </a:r>
            <a:r>
              <a:rPr lang="de-CH" sz="10000" b="1" i="0" u="none" strike="noStrike" dirty="0">
                <a:solidFill>
                  <a:schemeClr val="bg1"/>
                </a:solidFill>
                <a:effectLst/>
                <a:latin typeface="Calibri" panose="020F0502020204030204" pitchFamily="34" charset="0"/>
              </a:rPr>
              <a:t>-</a:t>
            </a:r>
            <a:br>
              <a:rPr lang="de-CH" sz="10000" b="1" i="0" u="none" strike="noStrike" dirty="0">
                <a:solidFill>
                  <a:srgbClr val="000000"/>
                </a:solidFill>
                <a:effectLst/>
                <a:latin typeface="Calibri" panose="020F0502020204030204" pitchFamily="34" charset="0"/>
              </a:rPr>
            </a:br>
            <a:r>
              <a:rPr lang="de-CH" sz="10000" b="1" i="0" u="none" strike="noStrike" dirty="0">
                <a:solidFill>
                  <a:srgbClr val="000000"/>
                </a:solidFill>
                <a:effectLst/>
                <a:latin typeface="Calibri" panose="020F0502020204030204" pitchFamily="34" charset="0"/>
              </a:rPr>
              <a:t>initiative </a:t>
            </a:r>
            <a:r>
              <a:rPr lang="de-CH" sz="10000" b="1" i="0" u="none" strike="noStrike" dirty="0">
                <a:solidFill>
                  <a:srgbClr val="FF0000"/>
                </a:solidFill>
                <a:effectLst/>
                <a:latin typeface="Calibri" panose="020F0502020204030204" pitchFamily="34" charset="0"/>
              </a:rPr>
              <a:t>stoppen!</a:t>
            </a:r>
            <a:endParaRPr lang="de-DE" sz="10000" dirty="0">
              <a:solidFill>
                <a:srgbClr val="FF0000"/>
              </a:solidFill>
            </a:endParaRPr>
          </a:p>
        </p:txBody>
      </p:sp>
    </p:spTree>
    <p:extLst>
      <p:ext uri="{BB962C8B-B14F-4D97-AF65-F5344CB8AC3E}">
        <p14:creationId xmlns:p14="http://schemas.microsoft.com/office/powerpoint/2010/main" val="1072738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DF471-C32B-CDA2-A90D-7EB72099418A}"/>
              </a:ext>
            </a:extLst>
          </p:cNvPr>
          <p:cNvSpPr>
            <a:spLocks noGrp="1"/>
          </p:cNvSpPr>
          <p:nvPr>
            <p:ph type="ctrTitle"/>
          </p:nvPr>
        </p:nvSpPr>
        <p:spPr>
          <a:xfrm>
            <a:off x="4156363" y="-2457469"/>
            <a:ext cx="19299055" cy="4775200"/>
          </a:xfrm>
        </p:spPr>
        <p:txBody>
          <a:bodyPr>
            <a:normAutofit/>
          </a:bodyPr>
          <a:lstStyle/>
          <a:p>
            <a:pPr algn="l"/>
            <a:endParaRPr lang="de-DE" sz="10000" dirty="0">
              <a:solidFill>
                <a:srgbClr val="E2022F"/>
              </a:solidFill>
              <a:latin typeface="Calibri" panose="020F0502020204030204" pitchFamily="34" charset="0"/>
              <a:cs typeface="Arial" panose="020B0604020202020204" pitchFamily="34" charset="0"/>
            </a:endParaRPr>
          </a:p>
        </p:txBody>
      </p:sp>
      <p:sp>
        <p:nvSpPr>
          <p:cNvPr id="3" name="Untertitel 2">
            <a:extLst>
              <a:ext uri="{FF2B5EF4-FFF2-40B4-BE49-F238E27FC236}">
                <a16:creationId xmlns:a16="http://schemas.microsoft.com/office/drawing/2014/main" id="{27C9539C-DC33-5CBF-4DD3-7776855E2CB2}"/>
              </a:ext>
            </a:extLst>
          </p:cNvPr>
          <p:cNvSpPr>
            <a:spLocks noGrp="1"/>
          </p:cNvSpPr>
          <p:nvPr>
            <p:ph type="subTitle" idx="1"/>
          </p:nvPr>
        </p:nvSpPr>
        <p:spPr>
          <a:xfrm>
            <a:off x="4320000" y="3020291"/>
            <a:ext cx="19080000" cy="10072254"/>
          </a:xfrm>
        </p:spPr>
        <p:txBody>
          <a:bodyPr/>
          <a:lstStyle/>
          <a:p>
            <a:endParaRPr lang="de-DE" dirty="0">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38EBDE77-F6A0-0000-4FCC-3ACC9CF3845C}"/>
              </a:ext>
            </a:extLst>
          </p:cNvPr>
          <p:cNvPicPr>
            <a:picLocks noChangeAspect="1"/>
          </p:cNvPicPr>
          <p:nvPr/>
        </p:nvPicPr>
        <p:blipFill>
          <a:blip r:embed="rId4"/>
          <a:stretch>
            <a:fillRect/>
          </a:stretch>
        </p:blipFill>
        <p:spPr>
          <a:xfrm>
            <a:off x="4113833" y="849092"/>
            <a:ext cx="12047656" cy="12255773"/>
          </a:xfrm>
          <a:prstGeom prst="rect">
            <a:avLst/>
          </a:prstGeom>
        </p:spPr>
      </p:pic>
      <p:cxnSp>
        <p:nvCxnSpPr>
          <p:cNvPr id="9" name="Gerade Verbindung 8">
            <a:extLst>
              <a:ext uri="{FF2B5EF4-FFF2-40B4-BE49-F238E27FC236}">
                <a16:creationId xmlns:a16="http://schemas.microsoft.com/office/drawing/2014/main" id="{7464763F-8199-A2D3-3B8D-2A8F989293CB}"/>
              </a:ext>
            </a:extLst>
          </p:cNvPr>
          <p:cNvCxnSpPr>
            <a:cxnSpLocks/>
          </p:cNvCxnSpPr>
          <p:nvPr/>
        </p:nvCxnSpPr>
        <p:spPr>
          <a:xfrm flipH="1">
            <a:off x="10079665" y="611135"/>
            <a:ext cx="148856" cy="12255773"/>
          </a:xfrm>
          <a:prstGeom prst="line">
            <a:avLst/>
          </a:prstGeom>
          <a:ln w="1809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958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DF471-C32B-CDA2-A90D-7EB72099418A}"/>
              </a:ext>
            </a:extLst>
          </p:cNvPr>
          <p:cNvSpPr>
            <a:spLocks noGrp="1"/>
          </p:cNvSpPr>
          <p:nvPr>
            <p:ph type="ctrTitle"/>
          </p:nvPr>
        </p:nvSpPr>
        <p:spPr>
          <a:xfrm>
            <a:off x="4156363" y="-2457469"/>
            <a:ext cx="19299055" cy="4775200"/>
          </a:xfrm>
        </p:spPr>
        <p:txBody>
          <a:bodyPr>
            <a:normAutofit/>
          </a:bodyPr>
          <a:lstStyle/>
          <a:p>
            <a:pPr algn="l"/>
            <a:endParaRPr lang="de-DE" sz="10000" dirty="0">
              <a:solidFill>
                <a:srgbClr val="E2022F"/>
              </a:solidFill>
              <a:latin typeface="Calibri" panose="020F0502020204030204" pitchFamily="34" charset="0"/>
              <a:cs typeface="Arial" panose="020B0604020202020204" pitchFamily="34" charset="0"/>
            </a:endParaRPr>
          </a:p>
        </p:txBody>
      </p:sp>
      <p:sp>
        <p:nvSpPr>
          <p:cNvPr id="3" name="Untertitel 2">
            <a:extLst>
              <a:ext uri="{FF2B5EF4-FFF2-40B4-BE49-F238E27FC236}">
                <a16:creationId xmlns:a16="http://schemas.microsoft.com/office/drawing/2014/main" id="{27C9539C-DC33-5CBF-4DD3-7776855E2CB2}"/>
              </a:ext>
            </a:extLst>
          </p:cNvPr>
          <p:cNvSpPr>
            <a:spLocks noGrp="1"/>
          </p:cNvSpPr>
          <p:nvPr>
            <p:ph type="subTitle" idx="1"/>
          </p:nvPr>
        </p:nvSpPr>
        <p:spPr>
          <a:xfrm>
            <a:off x="4320000" y="3020291"/>
            <a:ext cx="19080000" cy="10072254"/>
          </a:xfrm>
        </p:spPr>
        <p:txBody>
          <a:bodyPr/>
          <a:lstStyle/>
          <a:p>
            <a:endParaRPr lang="de-DE" dirty="0">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68573357-F2D3-2FBA-E41A-7A9541FD4FA1}"/>
              </a:ext>
            </a:extLst>
          </p:cNvPr>
          <p:cNvPicPr>
            <a:picLocks noChangeAspect="1"/>
          </p:cNvPicPr>
          <p:nvPr/>
        </p:nvPicPr>
        <p:blipFill>
          <a:blip r:embed="rId4"/>
          <a:stretch>
            <a:fillRect/>
          </a:stretch>
        </p:blipFill>
        <p:spPr>
          <a:xfrm>
            <a:off x="4156362" y="623455"/>
            <a:ext cx="18224055" cy="12469090"/>
          </a:xfrm>
          <a:prstGeom prst="rect">
            <a:avLst/>
          </a:prstGeom>
        </p:spPr>
      </p:pic>
    </p:spTree>
    <p:extLst>
      <p:ext uri="{BB962C8B-B14F-4D97-AF65-F5344CB8AC3E}">
        <p14:creationId xmlns:p14="http://schemas.microsoft.com/office/powerpoint/2010/main" val="3838378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DF471-C32B-CDA2-A90D-7EB72099418A}"/>
              </a:ext>
            </a:extLst>
          </p:cNvPr>
          <p:cNvSpPr>
            <a:spLocks noGrp="1"/>
          </p:cNvSpPr>
          <p:nvPr>
            <p:ph type="ctrTitle"/>
          </p:nvPr>
        </p:nvSpPr>
        <p:spPr>
          <a:xfrm>
            <a:off x="4156363" y="-2457469"/>
            <a:ext cx="19299055" cy="4775200"/>
          </a:xfrm>
        </p:spPr>
        <p:txBody>
          <a:bodyPr>
            <a:normAutofit/>
          </a:bodyPr>
          <a:lstStyle/>
          <a:p>
            <a:pPr algn="l"/>
            <a:endParaRPr lang="de-DE" sz="10000" dirty="0">
              <a:solidFill>
                <a:srgbClr val="E2022F"/>
              </a:solidFill>
              <a:latin typeface="Calibri" panose="020F0502020204030204" pitchFamily="34" charset="0"/>
              <a:cs typeface="Arial" panose="020B0604020202020204" pitchFamily="34" charset="0"/>
            </a:endParaRPr>
          </a:p>
        </p:txBody>
      </p:sp>
      <p:sp>
        <p:nvSpPr>
          <p:cNvPr id="3" name="Untertitel 2">
            <a:extLst>
              <a:ext uri="{FF2B5EF4-FFF2-40B4-BE49-F238E27FC236}">
                <a16:creationId xmlns:a16="http://schemas.microsoft.com/office/drawing/2014/main" id="{27C9539C-DC33-5CBF-4DD3-7776855E2CB2}"/>
              </a:ext>
            </a:extLst>
          </p:cNvPr>
          <p:cNvSpPr>
            <a:spLocks noGrp="1"/>
          </p:cNvSpPr>
          <p:nvPr>
            <p:ph type="subTitle" idx="1"/>
          </p:nvPr>
        </p:nvSpPr>
        <p:spPr>
          <a:xfrm>
            <a:off x="4320000" y="3020291"/>
            <a:ext cx="19080000" cy="10072254"/>
          </a:xfrm>
        </p:spPr>
        <p:txBody>
          <a:bodyPr/>
          <a:lstStyle/>
          <a:p>
            <a:endParaRPr lang="de-DE" dirty="0">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81D1CDD2-D45E-D6AB-EFF1-CD5AF1054747}"/>
              </a:ext>
            </a:extLst>
          </p:cNvPr>
          <p:cNvPicPr>
            <a:picLocks noChangeAspect="1"/>
          </p:cNvPicPr>
          <p:nvPr/>
        </p:nvPicPr>
        <p:blipFill>
          <a:blip r:embed="rId4"/>
          <a:stretch>
            <a:fillRect/>
          </a:stretch>
        </p:blipFill>
        <p:spPr>
          <a:xfrm>
            <a:off x="4135097" y="623455"/>
            <a:ext cx="17154803" cy="12469090"/>
          </a:xfrm>
          <a:prstGeom prst="rect">
            <a:avLst/>
          </a:prstGeom>
        </p:spPr>
      </p:pic>
    </p:spTree>
    <p:extLst>
      <p:ext uri="{BB962C8B-B14F-4D97-AF65-F5344CB8AC3E}">
        <p14:creationId xmlns:p14="http://schemas.microsoft.com/office/powerpoint/2010/main" val="3162142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DF471-C32B-CDA2-A90D-7EB72099418A}"/>
              </a:ext>
            </a:extLst>
          </p:cNvPr>
          <p:cNvSpPr>
            <a:spLocks noGrp="1"/>
          </p:cNvSpPr>
          <p:nvPr>
            <p:ph type="ctrTitle"/>
          </p:nvPr>
        </p:nvSpPr>
        <p:spPr>
          <a:xfrm>
            <a:off x="4156363" y="-2457469"/>
            <a:ext cx="19299055" cy="4775200"/>
          </a:xfrm>
        </p:spPr>
        <p:txBody>
          <a:bodyPr>
            <a:normAutofit/>
          </a:bodyPr>
          <a:lstStyle/>
          <a:p>
            <a:pPr algn="l"/>
            <a:endParaRPr lang="de-DE" sz="10000" dirty="0">
              <a:solidFill>
                <a:srgbClr val="E2022F"/>
              </a:solidFill>
              <a:latin typeface="Calibri" panose="020F0502020204030204" pitchFamily="34" charset="0"/>
              <a:cs typeface="Arial" panose="020B0604020202020204" pitchFamily="34" charset="0"/>
            </a:endParaRPr>
          </a:p>
        </p:txBody>
      </p:sp>
      <p:sp>
        <p:nvSpPr>
          <p:cNvPr id="3" name="Untertitel 2">
            <a:extLst>
              <a:ext uri="{FF2B5EF4-FFF2-40B4-BE49-F238E27FC236}">
                <a16:creationId xmlns:a16="http://schemas.microsoft.com/office/drawing/2014/main" id="{27C9539C-DC33-5CBF-4DD3-7776855E2CB2}"/>
              </a:ext>
            </a:extLst>
          </p:cNvPr>
          <p:cNvSpPr>
            <a:spLocks noGrp="1"/>
          </p:cNvSpPr>
          <p:nvPr>
            <p:ph type="subTitle" idx="1"/>
          </p:nvPr>
        </p:nvSpPr>
        <p:spPr>
          <a:xfrm>
            <a:off x="4320000" y="3020291"/>
            <a:ext cx="19080000" cy="10072254"/>
          </a:xfrm>
        </p:spPr>
        <p:txBody>
          <a:bodyPr/>
          <a:lstStyle/>
          <a:p>
            <a:endParaRPr lang="de-DE" dirty="0">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DDD0873D-21EA-75A4-BA07-C3FCDC912860}"/>
              </a:ext>
            </a:extLst>
          </p:cNvPr>
          <p:cNvPicPr>
            <a:picLocks noChangeAspect="1"/>
          </p:cNvPicPr>
          <p:nvPr/>
        </p:nvPicPr>
        <p:blipFill>
          <a:blip r:embed="rId4"/>
          <a:stretch>
            <a:fillRect/>
          </a:stretch>
        </p:blipFill>
        <p:spPr>
          <a:xfrm>
            <a:off x="4113833" y="609071"/>
            <a:ext cx="19506972" cy="10980417"/>
          </a:xfrm>
          <a:prstGeom prst="rect">
            <a:avLst/>
          </a:prstGeom>
        </p:spPr>
      </p:pic>
    </p:spTree>
    <p:extLst>
      <p:ext uri="{BB962C8B-B14F-4D97-AF65-F5344CB8AC3E}">
        <p14:creationId xmlns:p14="http://schemas.microsoft.com/office/powerpoint/2010/main" val="1680959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DF471-C32B-CDA2-A90D-7EB72099418A}"/>
              </a:ext>
            </a:extLst>
          </p:cNvPr>
          <p:cNvSpPr>
            <a:spLocks noGrp="1"/>
          </p:cNvSpPr>
          <p:nvPr>
            <p:ph type="ctrTitle"/>
          </p:nvPr>
        </p:nvSpPr>
        <p:spPr>
          <a:xfrm>
            <a:off x="4156363" y="-2457469"/>
            <a:ext cx="19299055" cy="4775200"/>
          </a:xfrm>
        </p:spPr>
        <p:txBody>
          <a:bodyPr>
            <a:normAutofit/>
          </a:bodyPr>
          <a:lstStyle/>
          <a:p>
            <a:pPr algn="l"/>
            <a:endParaRPr lang="de-DE" sz="10000" dirty="0">
              <a:solidFill>
                <a:srgbClr val="E2022F"/>
              </a:solidFill>
              <a:latin typeface="Calibri" panose="020F0502020204030204" pitchFamily="34" charset="0"/>
              <a:cs typeface="Arial" panose="020B0604020202020204" pitchFamily="34" charset="0"/>
            </a:endParaRPr>
          </a:p>
        </p:txBody>
      </p:sp>
      <p:sp>
        <p:nvSpPr>
          <p:cNvPr id="3" name="Untertitel 2">
            <a:extLst>
              <a:ext uri="{FF2B5EF4-FFF2-40B4-BE49-F238E27FC236}">
                <a16:creationId xmlns:a16="http://schemas.microsoft.com/office/drawing/2014/main" id="{27C9539C-DC33-5CBF-4DD3-7776855E2CB2}"/>
              </a:ext>
            </a:extLst>
          </p:cNvPr>
          <p:cNvSpPr>
            <a:spLocks noGrp="1"/>
          </p:cNvSpPr>
          <p:nvPr>
            <p:ph type="subTitle" idx="1"/>
          </p:nvPr>
        </p:nvSpPr>
        <p:spPr>
          <a:xfrm>
            <a:off x="4320000" y="3020291"/>
            <a:ext cx="19080000" cy="10072254"/>
          </a:xfrm>
        </p:spPr>
        <p:txBody>
          <a:bodyPr/>
          <a:lstStyle/>
          <a:p>
            <a:endParaRPr lang="de-DE" dirty="0">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3111740D-C37B-5DB9-A3CC-E1EB494F1E09}"/>
              </a:ext>
            </a:extLst>
          </p:cNvPr>
          <p:cNvPicPr>
            <a:picLocks noChangeAspect="1"/>
          </p:cNvPicPr>
          <p:nvPr/>
        </p:nvPicPr>
        <p:blipFill>
          <a:blip r:embed="rId4"/>
          <a:stretch>
            <a:fillRect/>
          </a:stretch>
        </p:blipFill>
        <p:spPr>
          <a:xfrm>
            <a:off x="4156362" y="623454"/>
            <a:ext cx="18224056" cy="12469091"/>
          </a:xfrm>
          <a:prstGeom prst="rect">
            <a:avLst/>
          </a:prstGeom>
        </p:spPr>
      </p:pic>
      <p:sp>
        <p:nvSpPr>
          <p:cNvPr id="4" name="Rechteck 3">
            <a:extLst>
              <a:ext uri="{FF2B5EF4-FFF2-40B4-BE49-F238E27FC236}">
                <a16:creationId xmlns:a16="http://schemas.microsoft.com/office/drawing/2014/main" id="{6D039811-206F-6154-2623-F441DF38E43D}"/>
              </a:ext>
            </a:extLst>
          </p:cNvPr>
          <p:cNvSpPr/>
          <p:nvPr/>
        </p:nvSpPr>
        <p:spPr>
          <a:xfrm>
            <a:off x="13602818" y="1018311"/>
            <a:ext cx="3209673" cy="1200329"/>
          </a:xfrm>
          <a:prstGeom prst="rect">
            <a:avLst/>
          </a:prstGeom>
          <a:noFill/>
        </p:spPr>
        <p:txBody>
          <a:bodyPr wrap="square" lIns="91440" tIns="45720" rIns="91440" bIns="45720">
            <a:spAutoFit/>
          </a:bodyPr>
          <a:lstStyle/>
          <a:p>
            <a:pPr algn="ctr"/>
            <a:r>
              <a:rPr lang="de-DE" sz="7200" dirty="0">
                <a:ln w="0"/>
                <a:effectLst>
                  <a:outerShdw blurRad="38100" dist="19050" dir="2700000" algn="tl" rotWithShape="0">
                    <a:schemeClr val="dk1">
                      <a:alpha val="40000"/>
                    </a:schemeClr>
                  </a:outerShdw>
                </a:effectLst>
              </a:rPr>
              <a:t>Fans</a:t>
            </a:r>
            <a:endParaRPr lang="de-DE" sz="7200" b="0" cap="none" spc="0" dirty="0">
              <a:ln w="0"/>
              <a:solidFill>
                <a:schemeClr val="tx1"/>
              </a:solidFill>
              <a:effectLst>
                <a:outerShdw blurRad="38100" dist="19050" dir="2700000" algn="tl" rotWithShape="0">
                  <a:schemeClr val="dk1">
                    <a:alpha val="40000"/>
                  </a:schemeClr>
                </a:outerShdw>
              </a:effectLst>
            </a:endParaRPr>
          </a:p>
        </p:txBody>
      </p:sp>
      <p:sp>
        <p:nvSpPr>
          <p:cNvPr id="7" name="Rechteck 6">
            <a:extLst>
              <a:ext uri="{FF2B5EF4-FFF2-40B4-BE49-F238E27FC236}">
                <a16:creationId xmlns:a16="http://schemas.microsoft.com/office/drawing/2014/main" id="{2B54DAF2-ED9D-C8D9-6E07-FF0D032875EA}"/>
              </a:ext>
            </a:extLst>
          </p:cNvPr>
          <p:cNvSpPr/>
          <p:nvPr/>
        </p:nvSpPr>
        <p:spPr>
          <a:xfrm>
            <a:off x="14482376" y="6604155"/>
            <a:ext cx="4270721" cy="1200329"/>
          </a:xfrm>
          <a:prstGeom prst="rect">
            <a:avLst/>
          </a:prstGeom>
          <a:noFill/>
        </p:spPr>
        <p:txBody>
          <a:bodyPr wrap="none" lIns="91440" tIns="45720" rIns="91440" bIns="45720">
            <a:spAutoFit/>
          </a:bodyPr>
          <a:lstStyle/>
          <a:p>
            <a:pPr algn="ctr"/>
            <a:r>
              <a:rPr lang="de-DE" sz="7200" b="0" cap="none" spc="0" dirty="0">
                <a:ln w="0"/>
                <a:solidFill>
                  <a:schemeClr val="tx1"/>
                </a:solidFill>
                <a:effectLst>
                  <a:outerShdw blurRad="38100" dist="19050" dir="2700000" algn="tl" rotWithShape="0">
                    <a:schemeClr val="dk1">
                      <a:alpha val="40000"/>
                    </a:schemeClr>
                  </a:outerShdw>
                </a:effectLst>
              </a:rPr>
              <a:t>Zufriedene</a:t>
            </a:r>
          </a:p>
        </p:txBody>
      </p:sp>
      <p:sp>
        <p:nvSpPr>
          <p:cNvPr id="8" name="Rechteck 7">
            <a:extLst>
              <a:ext uri="{FF2B5EF4-FFF2-40B4-BE49-F238E27FC236}">
                <a16:creationId xmlns:a16="http://schemas.microsoft.com/office/drawing/2014/main" id="{6DF5DC28-DAF7-370A-1D60-547E2B8D5C4C}"/>
              </a:ext>
            </a:extLst>
          </p:cNvPr>
          <p:cNvSpPr/>
          <p:nvPr/>
        </p:nvSpPr>
        <p:spPr>
          <a:xfrm>
            <a:off x="5173323" y="7206827"/>
            <a:ext cx="3395480" cy="1200329"/>
          </a:xfrm>
          <a:prstGeom prst="rect">
            <a:avLst/>
          </a:prstGeom>
          <a:noFill/>
        </p:spPr>
        <p:txBody>
          <a:bodyPr wrap="none" lIns="91440" tIns="45720" rIns="91440" bIns="45720">
            <a:spAutoFit/>
          </a:bodyPr>
          <a:lstStyle/>
          <a:p>
            <a:pPr algn="ctr"/>
            <a:r>
              <a:rPr lang="de-DE" sz="7200" b="0" cap="none" spc="0" dirty="0">
                <a:ln w="0"/>
                <a:solidFill>
                  <a:schemeClr val="tx1"/>
                </a:solidFill>
                <a:effectLst>
                  <a:outerShdw blurRad="38100" dist="19050" dir="2700000" algn="tl" rotWithShape="0">
                    <a:schemeClr val="dk1">
                      <a:alpha val="40000"/>
                    </a:schemeClr>
                  </a:outerShdw>
                </a:effectLst>
              </a:rPr>
              <a:t>Kritische</a:t>
            </a:r>
          </a:p>
        </p:txBody>
      </p:sp>
      <p:sp>
        <p:nvSpPr>
          <p:cNvPr id="9" name="Rechteck 8">
            <a:extLst>
              <a:ext uri="{FF2B5EF4-FFF2-40B4-BE49-F238E27FC236}">
                <a16:creationId xmlns:a16="http://schemas.microsoft.com/office/drawing/2014/main" id="{153ACC2A-7EA5-9412-1266-BBD8BE1AF021}"/>
              </a:ext>
            </a:extLst>
          </p:cNvPr>
          <p:cNvSpPr/>
          <p:nvPr/>
        </p:nvSpPr>
        <p:spPr>
          <a:xfrm>
            <a:off x="5217461" y="993063"/>
            <a:ext cx="7131055" cy="1200329"/>
          </a:xfrm>
          <a:prstGeom prst="rect">
            <a:avLst/>
          </a:prstGeom>
          <a:noFill/>
        </p:spPr>
        <p:txBody>
          <a:bodyPr wrap="none" lIns="91440" tIns="45720" rIns="91440" bIns="45720">
            <a:spAutoFit/>
          </a:bodyPr>
          <a:lstStyle/>
          <a:p>
            <a:pPr algn="ctr"/>
            <a:r>
              <a:rPr lang="de-DE" sz="7200" b="0" cap="none" spc="0" dirty="0">
                <a:ln w="0"/>
                <a:solidFill>
                  <a:schemeClr val="tx1"/>
                </a:solidFill>
                <a:effectLst>
                  <a:outerShdw blurRad="38100" dist="19050" dir="2700000" algn="tl" rotWithShape="0">
                    <a:schemeClr val="dk1">
                      <a:alpha val="40000"/>
                    </a:schemeClr>
                  </a:outerShdw>
                </a:effectLst>
              </a:rPr>
              <a:t>Hasser &amp; Libert</a:t>
            </a:r>
            <a:r>
              <a:rPr lang="de-DE" sz="7200" dirty="0">
                <a:ln w="0"/>
                <a:effectLst>
                  <a:outerShdw blurRad="38100" dist="19050" dir="2700000" algn="tl" rotWithShape="0">
                    <a:schemeClr val="dk1">
                      <a:alpha val="40000"/>
                    </a:schemeClr>
                  </a:outerShdw>
                </a:effectLst>
              </a:rPr>
              <a:t>äre</a:t>
            </a:r>
            <a:endParaRPr lang="de-DE" sz="7200" b="0" cap="none" spc="0" dirty="0">
              <a:ln w="0"/>
              <a:solidFill>
                <a:schemeClr val="tx1"/>
              </a:solidFill>
              <a:effectLst>
                <a:outerShdw blurRad="38100" dist="19050" dir="2700000" algn="tl" rotWithShape="0">
                  <a:schemeClr val="dk1">
                    <a:alpha val="40000"/>
                  </a:schemeClr>
                </a:outerShdw>
              </a:effectLst>
            </a:endParaRPr>
          </a:p>
        </p:txBody>
      </p:sp>
      <p:sp>
        <p:nvSpPr>
          <p:cNvPr id="11" name="Pfeil nach unten 10">
            <a:extLst>
              <a:ext uri="{FF2B5EF4-FFF2-40B4-BE49-F238E27FC236}">
                <a16:creationId xmlns:a16="http://schemas.microsoft.com/office/drawing/2014/main" id="{F8D18D35-9201-574C-8E0D-102D99CF82BF}"/>
              </a:ext>
            </a:extLst>
          </p:cNvPr>
          <p:cNvSpPr/>
          <p:nvPr/>
        </p:nvSpPr>
        <p:spPr>
          <a:xfrm rot="21388137">
            <a:off x="5188301" y="3999465"/>
            <a:ext cx="1012809" cy="3405852"/>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Pfeil nach unten 11">
            <a:extLst>
              <a:ext uri="{FF2B5EF4-FFF2-40B4-BE49-F238E27FC236}">
                <a16:creationId xmlns:a16="http://schemas.microsoft.com/office/drawing/2014/main" id="{EE3B2D10-3297-79CC-3196-F250A40F18D5}"/>
              </a:ext>
            </a:extLst>
          </p:cNvPr>
          <p:cNvSpPr/>
          <p:nvPr/>
        </p:nvSpPr>
        <p:spPr>
          <a:xfrm rot="833971">
            <a:off x="10676722" y="5111052"/>
            <a:ext cx="1005969" cy="404218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71027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DF471-C32B-CDA2-A90D-7EB72099418A}"/>
              </a:ext>
            </a:extLst>
          </p:cNvPr>
          <p:cNvSpPr>
            <a:spLocks noGrp="1"/>
          </p:cNvSpPr>
          <p:nvPr>
            <p:ph type="ctrTitle"/>
          </p:nvPr>
        </p:nvSpPr>
        <p:spPr>
          <a:xfrm>
            <a:off x="4156363" y="-2457469"/>
            <a:ext cx="19299055" cy="4775200"/>
          </a:xfrm>
        </p:spPr>
        <p:txBody>
          <a:bodyPr>
            <a:normAutofit/>
          </a:bodyPr>
          <a:lstStyle/>
          <a:p>
            <a:pPr algn="l"/>
            <a:endParaRPr lang="de-DE" sz="10000" dirty="0">
              <a:solidFill>
                <a:srgbClr val="E2022F"/>
              </a:solidFill>
              <a:latin typeface="Calibri" panose="020F0502020204030204" pitchFamily="34" charset="0"/>
              <a:cs typeface="Arial" panose="020B0604020202020204" pitchFamily="34" charset="0"/>
            </a:endParaRPr>
          </a:p>
        </p:txBody>
      </p:sp>
      <p:sp>
        <p:nvSpPr>
          <p:cNvPr id="3" name="Untertitel 2">
            <a:extLst>
              <a:ext uri="{FF2B5EF4-FFF2-40B4-BE49-F238E27FC236}">
                <a16:creationId xmlns:a16="http://schemas.microsoft.com/office/drawing/2014/main" id="{27C9539C-DC33-5CBF-4DD3-7776855E2CB2}"/>
              </a:ext>
            </a:extLst>
          </p:cNvPr>
          <p:cNvSpPr>
            <a:spLocks noGrp="1"/>
          </p:cNvSpPr>
          <p:nvPr>
            <p:ph type="subTitle" idx="1"/>
          </p:nvPr>
        </p:nvSpPr>
        <p:spPr>
          <a:xfrm>
            <a:off x="4320000" y="3020291"/>
            <a:ext cx="19080000" cy="10072254"/>
          </a:xfrm>
        </p:spPr>
        <p:txBody>
          <a:bodyPr/>
          <a:lstStyle/>
          <a:p>
            <a:endParaRPr lang="de-DE" dirty="0">
              <a:latin typeface="Arial" panose="020B0604020202020204" pitchFamily="34" charset="0"/>
              <a:cs typeface="Arial" panose="020B0604020202020204" pitchFamily="34" charset="0"/>
            </a:endParaRPr>
          </a:p>
        </p:txBody>
      </p:sp>
      <p:pic>
        <p:nvPicPr>
          <p:cNvPr id="7" name="Grafik 6" descr="Ein Bild, das draußen, Himmel, Verkehrsschild, Beschilderung enthält.&#10;&#10;Automatisch generierte Beschreibung">
            <a:extLst>
              <a:ext uri="{FF2B5EF4-FFF2-40B4-BE49-F238E27FC236}">
                <a16:creationId xmlns:a16="http://schemas.microsoft.com/office/drawing/2014/main" id="{C3FC3D1D-C7A2-D98D-F0B1-24B9F09F8F92}"/>
              </a:ext>
            </a:extLst>
          </p:cNvPr>
          <p:cNvPicPr>
            <a:picLocks noChangeAspect="1"/>
          </p:cNvPicPr>
          <p:nvPr/>
        </p:nvPicPr>
        <p:blipFill>
          <a:blip r:embed="rId4"/>
          <a:stretch>
            <a:fillRect/>
          </a:stretch>
        </p:blipFill>
        <p:spPr>
          <a:xfrm>
            <a:off x="4156363" y="623455"/>
            <a:ext cx="18767908" cy="12469090"/>
          </a:xfrm>
          <a:prstGeom prst="rect">
            <a:avLst/>
          </a:prstGeom>
        </p:spPr>
      </p:pic>
    </p:spTree>
    <p:extLst>
      <p:ext uri="{BB962C8B-B14F-4D97-AF65-F5344CB8AC3E}">
        <p14:creationId xmlns:p14="http://schemas.microsoft.com/office/powerpoint/2010/main" val="743410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DF471-C32B-CDA2-A90D-7EB72099418A}"/>
              </a:ext>
            </a:extLst>
          </p:cNvPr>
          <p:cNvSpPr>
            <a:spLocks noGrp="1"/>
          </p:cNvSpPr>
          <p:nvPr>
            <p:ph type="ctrTitle"/>
          </p:nvPr>
        </p:nvSpPr>
        <p:spPr>
          <a:xfrm>
            <a:off x="4156363" y="-2457469"/>
            <a:ext cx="19299055" cy="4775200"/>
          </a:xfrm>
        </p:spPr>
        <p:txBody>
          <a:bodyPr>
            <a:normAutofit/>
          </a:bodyPr>
          <a:lstStyle/>
          <a:p>
            <a:pPr algn="l"/>
            <a:r>
              <a:rPr lang="de-DE" sz="10000" dirty="0">
                <a:solidFill>
                  <a:srgbClr val="E2022F"/>
                </a:solidFill>
                <a:latin typeface="Calibri" panose="020F0502020204030204" pitchFamily="34" charset="0"/>
                <a:cs typeface="Arial" panose="020B0604020202020204" pitchFamily="34" charset="0"/>
              </a:rPr>
              <a:t>Wo wir Unterstützung brauchen:</a:t>
            </a:r>
          </a:p>
        </p:txBody>
      </p:sp>
      <p:sp>
        <p:nvSpPr>
          <p:cNvPr id="3" name="Untertitel 2">
            <a:extLst>
              <a:ext uri="{FF2B5EF4-FFF2-40B4-BE49-F238E27FC236}">
                <a16:creationId xmlns:a16="http://schemas.microsoft.com/office/drawing/2014/main" id="{27C9539C-DC33-5CBF-4DD3-7776855E2CB2}"/>
              </a:ext>
            </a:extLst>
          </p:cNvPr>
          <p:cNvSpPr>
            <a:spLocks noGrp="1"/>
          </p:cNvSpPr>
          <p:nvPr>
            <p:ph type="subTitle" idx="1"/>
          </p:nvPr>
        </p:nvSpPr>
        <p:spPr>
          <a:xfrm>
            <a:off x="4320000" y="3147291"/>
            <a:ext cx="19080000" cy="10072254"/>
          </a:xfrm>
        </p:spPr>
        <p:txBody>
          <a:bodyPr>
            <a:normAutofit fontScale="92500" lnSpcReduction="20000"/>
          </a:bodyPr>
          <a:lstStyle/>
          <a:p>
            <a:pPr marL="685800" indent="-685800" algn="l">
              <a:buFont typeface="Wingdings" pitchFamily="2" charset="2"/>
              <a:buChar char="§"/>
            </a:pPr>
            <a:r>
              <a:rPr lang="de-DE" sz="7200" dirty="0">
                <a:cs typeface="Arial" panose="020B0604020202020204" pitchFamily="34" charset="0"/>
              </a:rPr>
              <a:t>Fundraising</a:t>
            </a:r>
          </a:p>
          <a:p>
            <a:pPr marL="685800" indent="-685800" algn="l">
              <a:buFont typeface="Wingdings" pitchFamily="2" charset="2"/>
              <a:buChar char="§"/>
            </a:pPr>
            <a:r>
              <a:rPr lang="de-DE" sz="7200" dirty="0">
                <a:cs typeface="Arial" panose="020B0604020202020204" pitchFamily="34" charset="0"/>
              </a:rPr>
              <a:t>Recherche</a:t>
            </a:r>
          </a:p>
          <a:p>
            <a:pPr marL="685800" indent="-685800" algn="l">
              <a:buFont typeface="Wingdings" pitchFamily="2" charset="2"/>
              <a:buChar char="§"/>
            </a:pPr>
            <a:r>
              <a:rPr lang="de-DE" sz="7200" dirty="0">
                <a:cs typeface="Arial" panose="020B0604020202020204" pitchFamily="34" charset="0"/>
              </a:rPr>
              <a:t>Leserbriefe, Online-Kommentare</a:t>
            </a:r>
          </a:p>
          <a:p>
            <a:pPr marL="685800" indent="-685800" algn="l">
              <a:buFont typeface="Wingdings" pitchFamily="2" charset="2"/>
              <a:buChar char="§"/>
            </a:pPr>
            <a:r>
              <a:rPr lang="de-DE" sz="7200" dirty="0">
                <a:cs typeface="Arial" panose="020B0604020202020204" pitchFamily="34" charset="0"/>
              </a:rPr>
              <a:t>Online-Marketing</a:t>
            </a:r>
          </a:p>
          <a:p>
            <a:pPr marL="685800" indent="-685800" algn="l">
              <a:buFont typeface="Wingdings" pitchFamily="2" charset="2"/>
              <a:buChar char="§"/>
            </a:pPr>
            <a:r>
              <a:rPr lang="de-DE" sz="7200" dirty="0">
                <a:cs typeface="Arial" panose="020B0604020202020204" pitchFamily="34" charset="0"/>
              </a:rPr>
              <a:t>Video</a:t>
            </a:r>
          </a:p>
          <a:p>
            <a:pPr marL="685800" indent="-685800" algn="l">
              <a:buFont typeface="Wingdings" pitchFamily="2" charset="2"/>
              <a:buChar char="§"/>
            </a:pPr>
            <a:r>
              <a:rPr lang="de-DE" sz="7200" dirty="0">
                <a:cs typeface="Arial" panose="020B0604020202020204" pitchFamily="34" charset="0"/>
              </a:rPr>
              <a:t>Pflege der Community </a:t>
            </a:r>
          </a:p>
          <a:p>
            <a:pPr marL="685800" indent="-685800" algn="l">
              <a:buFont typeface="Wingdings" pitchFamily="2" charset="2"/>
              <a:buChar char="§"/>
            </a:pPr>
            <a:r>
              <a:rPr lang="de-DE" sz="7200" dirty="0" err="1">
                <a:cs typeface="Arial" panose="020B0604020202020204" pitchFamily="34" charset="0"/>
              </a:rPr>
              <a:t>Social</a:t>
            </a:r>
            <a:r>
              <a:rPr lang="de-DE" sz="7200" dirty="0">
                <a:cs typeface="Arial" panose="020B0604020202020204" pitchFamily="34" charset="0"/>
              </a:rPr>
              <a:t> Media (v.a. LinkedIn, Instagram, Snapchat)</a:t>
            </a:r>
          </a:p>
          <a:p>
            <a:pPr marL="685800" indent="-685800" algn="l">
              <a:buFont typeface="Wingdings" pitchFamily="2" charset="2"/>
              <a:buChar char="§"/>
            </a:pPr>
            <a:r>
              <a:rPr lang="de-DE" sz="7200" dirty="0">
                <a:cs typeface="Arial" panose="020B0604020202020204" pitchFamily="34" charset="0"/>
              </a:rPr>
              <a:t>CRM</a:t>
            </a:r>
            <a:br>
              <a:rPr lang="de-DE" sz="7200" dirty="0">
                <a:cs typeface="Arial" panose="020B0604020202020204" pitchFamily="34" charset="0"/>
              </a:rPr>
            </a:br>
            <a:br>
              <a:rPr lang="de-DE" sz="7200" dirty="0">
                <a:cs typeface="Arial" panose="020B0604020202020204" pitchFamily="34" charset="0"/>
              </a:rPr>
            </a:br>
            <a:br>
              <a:rPr lang="de-DE" sz="7200" dirty="0">
                <a:cs typeface="Arial" panose="020B0604020202020204" pitchFamily="34" charset="0"/>
              </a:rPr>
            </a:br>
            <a:endParaRPr lang="de-DE" sz="7200" dirty="0">
              <a:cs typeface="Arial" panose="020B0604020202020204" pitchFamily="34" charset="0"/>
            </a:endParaRPr>
          </a:p>
          <a:p>
            <a:pPr marL="685800" indent="-685800" algn="l">
              <a:buFont typeface="Wingdings" pitchFamily="2" charset="2"/>
              <a:buChar char="§"/>
            </a:pP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1900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DF471-C32B-CDA2-A90D-7EB72099418A}"/>
              </a:ext>
            </a:extLst>
          </p:cNvPr>
          <p:cNvSpPr>
            <a:spLocks noGrp="1"/>
          </p:cNvSpPr>
          <p:nvPr>
            <p:ph type="ctrTitle"/>
          </p:nvPr>
        </p:nvSpPr>
        <p:spPr>
          <a:xfrm>
            <a:off x="4320000" y="-2457469"/>
            <a:ext cx="19080000" cy="4775200"/>
          </a:xfrm>
        </p:spPr>
        <p:txBody>
          <a:bodyPr>
            <a:normAutofit/>
          </a:bodyPr>
          <a:lstStyle/>
          <a:p>
            <a:pPr algn="l"/>
            <a:endParaRPr lang="de-DE" sz="10000" dirty="0">
              <a:solidFill>
                <a:srgbClr val="E2022F"/>
              </a:solidFill>
              <a:latin typeface="Calibri" panose="020F0502020204030204" pitchFamily="34" charset="0"/>
              <a:cs typeface="Arial" panose="020B0604020202020204" pitchFamily="34" charset="0"/>
            </a:endParaRPr>
          </a:p>
        </p:txBody>
      </p:sp>
      <p:sp>
        <p:nvSpPr>
          <p:cNvPr id="3" name="Untertitel 2">
            <a:extLst>
              <a:ext uri="{FF2B5EF4-FFF2-40B4-BE49-F238E27FC236}">
                <a16:creationId xmlns:a16="http://schemas.microsoft.com/office/drawing/2014/main" id="{27C9539C-DC33-5CBF-4DD3-7776855E2CB2}"/>
              </a:ext>
            </a:extLst>
          </p:cNvPr>
          <p:cNvSpPr>
            <a:spLocks noGrp="1"/>
          </p:cNvSpPr>
          <p:nvPr>
            <p:ph type="subTitle" idx="1"/>
          </p:nvPr>
        </p:nvSpPr>
        <p:spPr>
          <a:xfrm>
            <a:off x="4320000" y="2078182"/>
            <a:ext cx="19080000" cy="11450782"/>
          </a:xfrm>
        </p:spPr>
        <p:txBody>
          <a:bodyPr/>
          <a:lstStyle/>
          <a:p>
            <a:endParaRPr lang="de-DE" dirty="0">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F6E0873F-8743-682E-51C9-0F0BDB6F554C}"/>
              </a:ext>
            </a:extLst>
          </p:cNvPr>
          <p:cNvPicPr>
            <a:picLocks noChangeAspect="1"/>
          </p:cNvPicPr>
          <p:nvPr/>
        </p:nvPicPr>
        <p:blipFill>
          <a:blip r:embed="rId4"/>
          <a:stretch>
            <a:fillRect/>
          </a:stretch>
        </p:blipFill>
        <p:spPr>
          <a:xfrm>
            <a:off x="4320000" y="673769"/>
            <a:ext cx="18648368" cy="12392526"/>
          </a:xfrm>
          <a:prstGeom prst="rect">
            <a:avLst/>
          </a:prstGeom>
        </p:spPr>
      </p:pic>
    </p:spTree>
    <p:extLst>
      <p:ext uri="{BB962C8B-B14F-4D97-AF65-F5344CB8AC3E}">
        <p14:creationId xmlns:p14="http://schemas.microsoft.com/office/powerpoint/2010/main" val="3027887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DF471-C32B-CDA2-A90D-7EB72099418A}"/>
              </a:ext>
            </a:extLst>
          </p:cNvPr>
          <p:cNvSpPr>
            <a:spLocks noGrp="1"/>
          </p:cNvSpPr>
          <p:nvPr>
            <p:ph type="ctrTitle"/>
          </p:nvPr>
        </p:nvSpPr>
        <p:spPr>
          <a:xfrm>
            <a:off x="4156363" y="-2457469"/>
            <a:ext cx="19299055" cy="4775200"/>
          </a:xfrm>
        </p:spPr>
        <p:txBody>
          <a:bodyPr>
            <a:normAutofit/>
          </a:bodyPr>
          <a:lstStyle/>
          <a:p>
            <a:pPr algn="l"/>
            <a:endParaRPr lang="de-DE" sz="10000" dirty="0">
              <a:solidFill>
                <a:srgbClr val="E2022F"/>
              </a:solidFill>
              <a:latin typeface="Calibri" panose="020F0502020204030204" pitchFamily="34" charset="0"/>
              <a:cs typeface="Arial" panose="020B0604020202020204" pitchFamily="34" charset="0"/>
            </a:endParaRPr>
          </a:p>
        </p:txBody>
      </p:sp>
      <p:sp>
        <p:nvSpPr>
          <p:cNvPr id="3" name="Untertitel 2">
            <a:extLst>
              <a:ext uri="{FF2B5EF4-FFF2-40B4-BE49-F238E27FC236}">
                <a16:creationId xmlns:a16="http://schemas.microsoft.com/office/drawing/2014/main" id="{27C9539C-DC33-5CBF-4DD3-7776855E2CB2}"/>
              </a:ext>
            </a:extLst>
          </p:cNvPr>
          <p:cNvSpPr>
            <a:spLocks noGrp="1"/>
          </p:cNvSpPr>
          <p:nvPr>
            <p:ph type="subTitle" idx="1"/>
          </p:nvPr>
        </p:nvSpPr>
        <p:spPr>
          <a:xfrm>
            <a:off x="4320000" y="3020291"/>
            <a:ext cx="19080000" cy="10072254"/>
          </a:xfrm>
        </p:spPr>
        <p:txBody>
          <a:bodyPr/>
          <a:lstStyle/>
          <a:p>
            <a:endParaRPr lang="de-DE" dirty="0">
              <a:latin typeface="Arial" panose="020B0604020202020204" pitchFamily="34" charset="0"/>
              <a:cs typeface="Arial" panose="020B0604020202020204" pitchFamily="34" charset="0"/>
            </a:endParaRPr>
          </a:p>
        </p:txBody>
      </p:sp>
      <p:pic>
        <p:nvPicPr>
          <p:cNvPr id="5" name="Grafik 4" descr="Ein Bild, das Text, Grafikdesign, Poster, Screenshot enthält.&#10;&#10;Automatisch generierte Beschreibung">
            <a:extLst>
              <a:ext uri="{FF2B5EF4-FFF2-40B4-BE49-F238E27FC236}">
                <a16:creationId xmlns:a16="http://schemas.microsoft.com/office/drawing/2014/main" id="{818C1B4A-DFA0-F342-9F40-D845A4103110}"/>
              </a:ext>
            </a:extLst>
          </p:cNvPr>
          <p:cNvPicPr>
            <a:picLocks noChangeAspect="1"/>
          </p:cNvPicPr>
          <p:nvPr/>
        </p:nvPicPr>
        <p:blipFill>
          <a:blip r:embed="rId3"/>
          <a:stretch>
            <a:fillRect/>
          </a:stretch>
        </p:blipFill>
        <p:spPr>
          <a:xfrm>
            <a:off x="4156363" y="623455"/>
            <a:ext cx="11013993" cy="12490966"/>
          </a:xfrm>
          <a:prstGeom prst="rect">
            <a:avLst/>
          </a:prstGeom>
        </p:spPr>
      </p:pic>
      <p:pic>
        <p:nvPicPr>
          <p:cNvPr id="7" name="Grafik 6" descr="Ein Bild, das Text, Screenshot, Schrift enthält.&#10;&#10;Automatisch generierte Beschreibung">
            <a:extLst>
              <a:ext uri="{FF2B5EF4-FFF2-40B4-BE49-F238E27FC236}">
                <a16:creationId xmlns:a16="http://schemas.microsoft.com/office/drawing/2014/main" id="{674F820B-DED2-164E-BFDE-BBF414FE866D}"/>
              </a:ext>
            </a:extLst>
          </p:cNvPr>
          <p:cNvPicPr>
            <a:picLocks noChangeAspect="1"/>
          </p:cNvPicPr>
          <p:nvPr/>
        </p:nvPicPr>
        <p:blipFill>
          <a:blip r:embed="rId4"/>
          <a:stretch>
            <a:fillRect/>
          </a:stretch>
        </p:blipFill>
        <p:spPr>
          <a:xfrm>
            <a:off x="15234587" y="7339263"/>
            <a:ext cx="8578876" cy="5751095"/>
          </a:xfrm>
          <a:prstGeom prst="rect">
            <a:avLst/>
          </a:prstGeom>
        </p:spPr>
      </p:pic>
    </p:spTree>
    <p:extLst>
      <p:ext uri="{BB962C8B-B14F-4D97-AF65-F5344CB8AC3E}">
        <p14:creationId xmlns:p14="http://schemas.microsoft.com/office/powerpoint/2010/main" val="2707397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DF471-C32B-CDA2-A90D-7EB72099418A}"/>
              </a:ext>
            </a:extLst>
          </p:cNvPr>
          <p:cNvSpPr>
            <a:spLocks noGrp="1"/>
          </p:cNvSpPr>
          <p:nvPr>
            <p:ph type="ctrTitle"/>
          </p:nvPr>
        </p:nvSpPr>
        <p:spPr>
          <a:xfrm>
            <a:off x="4038834" y="-2457469"/>
            <a:ext cx="19361166" cy="4775200"/>
          </a:xfrm>
        </p:spPr>
        <p:txBody>
          <a:bodyPr>
            <a:normAutofit/>
          </a:bodyPr>
          <a:lstStyle/>
          <a:p>
            <a:pPr algn="l"/>
            <a:r>
              <a:rPr lang="de-DE" sz="10000" dirty="0">
                <a:solidFill>
                  <a:srgbClr val="E2022F"/>
                </a:solidFill>
                <a:latin typeface="Calibri" panose="020F0502020204030204" pitchFamily="34" charset="0"/>
                <a:cs typeface="Arial" panose="020B0604020202020204" pitchFamily="34" charset="0"/>
              </a:rPr>
              <a:t>«No Billag»</a:t>
            </a:r>
          </a:p>
        </p:txBody>
      </p:sp>
      <p:sp>
        <p:nvSpPr>
          <p:cNvPr id="3" name="Untertitel 2">
            <a:extLst>
              <a:ext uri="{FF2B5EF4-FFF2-40B4-BE49-F238E27FC236}">
                <a16:creationId xmlns:a16="http://schemas.microsoft.com/office/drawing/2014/main" id="{27C9539C-DC33-5CBF-4DD3-7776855E2CB2}"/>
              </a:ext>
            </a:extLst>
          </p:cNvPr>
          <p:cNvSpPr>
            <a:spLocks noGrp="1"/>
          </p:cNvSpPr>
          <p:nvPr>
            <p:ph type="subTitle" idx="1"/>
          </p:nvPr>
        </p:nvSpPr>
        <p:spPr>
          <a:xfrm>
            <a:off x="4320000" y="5869547"/>
            <a:ext cx="19080000" cy="3311524"/>
          </a:xfrm>
        </p:spPr>
        <p:txBody>
          <a:bodyPr/>
          <a:lstStyle/>
          <a:p>
            <a:endParaRPr lang="de-DE" dirty="0">
              <a:latin typeface="Arial" panose="020B0604020202020204" pitchFamily="34" charset="0"/>
              <a:cs typeface="Arial" panose="020B0604020202020204" pitchFamily="34" charset="0"/>
            </a:endParaRPr>
          </a:p>
        </p:txBody>
      </p:sp>
      <p:pic>
        <p:nvPicPr>
          <p:cNvPr id="5" name="Grafik 4" descr="Ein Bild, das Text, Reklametafel, Werbung, Bühnenausstattung enthält.&#10;&#10;Automatisch generierte Beschreibung">
            <a:extLst>
              <a:ext uri="{FF2B5EF4-FFF2-40B4-BE49-F238E27FC236}">
                <a16:creationId xmlns:a16="http://schemas.microsoft.com/office/drawing/2014/main" id="{115B1DD6-3B79-DB71-93F4-206A1465EB0E}"/>
              </a:ext>
            </a:extLst>
          </p:cNvPr>
          <p:cNvPicPr>
            <a:picLocks noChangeAspect="1"/>
          </p:cNvPicPr>
          <p:nvPr/>
        </p:nvPicPr>
        <p:blipFill>
          <a:blip r:embed="rId4"/>
          <a:stretch>
            <a:fillRect/>
          </a:stretch>
        </p:blipFill>
        <p:spPr>
          <a:xfrm>
            <a:off x="4038834" y="2317731"/>
            <a:ext cx="19615060" cy="10104728"/>
          </a:xfrm>
          <a:prstGeom prst="rect">
            <a:avLst/>
          </a:prstGeom>
        </p:spPr>
      </p:pic>
    </p:spTree>
    <p:extLst>
      <p:ext uri="{BB962C8B-B14F-4D97-AF65-F5344CB8AC3E}">
        <p14:creationId xmlns:p14="http://schemas.microsoft.com/office/powerpoint/2010/main" val="2793684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DF471-C32B-CDA2-A90D-7EB72099418A}"/>
              </a:ext>
            </a:extLst>
          </p:cNvPr>
          <p:cNvSpPr>
            <a:spLocks noGrp="1"/>
          </p:cNvSpPr>
          <p:nvPr>
            <p:ph type="ctrTitle"/>
          </p:nvPr>
        </p:nvSpPr>
        <p:spPr>
          <a:xfrm>
            <a:off x="4059044" y="-2457469"/>
            <a:ext cx="19340956" cy="4775200"/>
          </a:xfrm>
        </p:spPr>
        <p:txBody>
          <a:bodyPr>
            <a:normAutofit/>
          </a:bodyPr>
          <a:lstStyle/>
          <a:p>
            <a:pPr algn="l"/>
            <a:r>
              <a:rPr lang="de-DE" sz="10000" dirty="0">
                <a:solidFill>
                  <a:srgbClr val="E2022F"/>
                </a:solidFill>
                <a:latin typeface="Calibri" panose="020F0502020204030204" pitchFamily="34" charset="0"/>
                <a:cs typeface="Arial" panose="020B0604020202020204" pitchFamily="34" charset="0"/>
              </a:rPr>
              <a:t>Die Trägerschaft</a:t>
            </a:r>
          </a:p>
        </p:txBody>
      </p:sp>
      <p:sp>
        <p:nvSpPr>
          <p:cNvPr id="3" name="Untertitel 2">
            <a:extLst>
              <a:ext uri="{FF2B5EF4-FFF2-40B4-BE49-F238E27FC236}">
                <a16:creationId xmlns:a16="http://schemas.microsoft.com/office/drawing/2014/main" id="{27C9539C-DC33-5CBF-4DD3-7776855E2CB2}"/>
              </a:ext>
            </a:extLst>
          </p:cNvPr>
          <p:cNvSpPr>
            <a:spLocks noGrp="1"/>
          </p:cNvSpPr>
          <p:nvPr>
            <p:ph type="subTitle" idx="1"/>
          </p:nvPr>
        </p:nvSpPr>
        <p:spPr>
          <a:xfrm>
            <a:off x="4320000" y="5869547"/>
            <a:ext cx="19080000" cy="3311524"/>
          </a:xfrm>
        </p:spPr>
        <p:txBody>
          <a:bodyPr/>
          <a:lstStyle/>
          <a:p>
            <a:endParaRPr lang="de-DE" dirty="0">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D569714D-2CAF-7F32-497A-6E0231155A49}"/>
              </a:ext>
            </a:extLst>
          </p:cNvPr>
          <p:cNvSpPr/>
          <p:nvPr/>
        </p:nvSpPr>
        <p:spPr>
          <a:xfrm>
            <a:off x="4320000" y="9181071"/>
            <a:ext cx="19080000" cy="3551814"/>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highlight>
                  <a:srgbClr val="0000FF"/>
                </a:highlight>
              </a:rPr>
              <a:t>                                            </a:t>
            </a:r>
          </a:p>
        </p:txBody>
      </p:sp>
      <p:pic>
        <p:nvPicPr>
          <p:cNvPr id="7" name="Grafik 6" descr="Ein Bild, das Schrift, Grafiken, Logo, Text enthält.&#10;&#10;Automatisch generierte Beschreibung">
            <a:extLst>
              <a:ext uri="{FF2B5EF4-FFF2-40B4-BE49-F238E27FC236}">
                <a16:creationId xmlns:a16="http://schemas.microsoft.com/office/drawing/2014/main" id="{513B841C-2E31-5EE6-7AAB-A5DDB74FC625}"/>
              </a:ext>
            </a:extLst>
          </p:cNvPr>
          <p:cNvPicPr>
            <a:picLocks noChangeAspect="1"/>
          </p:cNvPicPr>
          <p:nvPr/>
        </p:nvPicPr>
        <p:blipFill>
          <a:blip r:embed="rId4"/>
          <a:stretch>
            <a:fillRect/>
          </a:stretch>
        </p:blipFill>
        <p:spPr>
          <a:xfrm>
            <a:off x="10907110" y="9473028"/>
            <a:ext cx="4570782" cy="2959499"/>
          </a:xfrm>
          <a:prstGeom prst="rect">
            <a:avLst/>
          </a:prstGeom>
        </p:spPr>
      </p:pic>
      <p:sp>
        <p:nvSpPr>
          <p:cNvPr id="8" name="Rechteck 7">
            <a:extLst>
              <a:ext uri="{FF2B5EF4-FFF2-40B4-BE49-F238E27FC236}">
                <a16:creationId xmlns:a16="http://schemas.microsoft.com/office/drawing/2014/main" id="{14795250-F78A-27E7-9ABA-69AA030991E2}"/>
              </a:ext>
            </a:extLst>
          </p:cNvPr>
          <p:cNvSpPr/>
          <p:nvPr/>
        </p:nvSpPr>
        <p:spPr>
          <a:xfrm>
            <a:off x="8987882" y="2340033"/>
            <a:ext cx="8430323" cy="6857593"/>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highlight>
                <a:srgbClr val="FFFF00"/>
              </a:highlight>
            </a:endParaRPr>
          </a:p>
        </p:txBody>
      </p:sp>
      <p:pic>
        <p:nvPicPr>
          <p:cNvPr id="10" name="Grafik 9" descr="Ein Bild, das Grafikdesign, Screenshot, Grafiken, Poster enthält.&#10;&#10;Automatisch generierte Beschreibung">
            <a:extLst>
              <a:ext uri="{FF2B5EF4-FFF2-40B4-BE49-F238E27FC236}">
                <a16:creationId xmlns:a16="http://schemas.microsoft.com/office/drawing/2014/main" id="{BCE24E73-29D2-BEE8-131F-6743136295A2}"/>
              </a:ext>
            </a:extLst>
          </p:cNvPr>
          <p:cNvPicPr>
            <a:picLocks noChangeAspect="1"/>
          </p:cNvPicPr>
          <p:nvPr/>
        </p:nvPicPr>
        <p:blipFill>
          <a:blip r:embed="rId5"/>
          <a:stretch>
            <a:fillRect/>
          </a:stretch>
        </p:blipFill>
        <p:spPr>
          <a:xfrm>
            <a:off x="10907109" y="3914586"/>
            <a:ext cx="4570783" cy="4016153"/>
          </a:xfrm>
          <a:prstGeom prst="rect">
            <a:avLst/>
          </a:prstGeom>
        </p:spPr>
      </p:pic>
      <p:sp>
        <p:nvSpPr>
          <p:cNvPr id="11" name="Textfeld 10">
            <a:extLst>
              <a:ext uri="{FF2B5EF4-FFF2-40B4-BE49-F238E27FC236}">
                <a16:creationId xmlns:a16="http://schemas.microsoft.com/office/drawing/2014/main" id="{52BE7D3C-3C9E-C4A1-5496-D0B1E879D675}"/>
              </a:ext>
            </a:extLst>
          </p:cNvPr>
          <p:cNvSpPr txBox="1"/>
          <p:nvPr/>
        </p:nvSpPr>
        <p:spPr>
          <a:xfrm>
            <a:off x="17529716" y="2430967"/>
            <a:ext cx="5735866" cy="1323439"/>
          </a:xfrm>
          <a:prstGeom prst="rect">
            <a:avLst/>
          </a:prstGeom>
          <a:noFill/>
        </p:spPr>
        <p:txBody>
          <a:bodyPr wrap="none" rtlCol="0">
            <a:spAutoFit/>
          </a:bodyPr>
          <a:lstStyle/>
          <a:p>
            <a:r>
              <a:rPr lang="de-DE" sz="4000" dirty="0"/>
              <a:t>Allianz Pro Medienvielfalt </a:t>
            </a:r>
            <a:br>
              <a:rPr lang="de-DE" sz="4000" dirty="0"/>
            </a:br>
            <a:endParaRPr lang="de-DE" sz="4000" dirty="0"/>
          </a:p>
        </p:txBody>
      </p:sp>
      <p:sp>
        <p:nvSpPr>
          <p:cNvPr id="12" name="Textfeld 11">
            <a:extLst>
              <a:ext uri="{FF2B5EF4-FFF2-40B4-BE49-F238E27FC236}">
                <a16:creationId xmlns:a16="http://schemas.microsoft.com/office/drawing/2014/main" id="{6314DDD7-AA3D-B883-490A-78E127D0561C}"/>
              </a:ext>
            </a:extLst>
          </p:cNvPr>
          <p:cNvSpPr txBox="1"/>
          <p:nvPr/>
        </p:nvSpPr>
        <p:spPr>
          <a:xfrm>
            <a:off x="17580281" y="9675099"/>
            <a:ext cx="5303760" cy="707886"/>
          </a:xfrm>
          <a:prstGeom prst="rect">
            <a:avLst/>
          </a:prstGeom>
          <a:noFill/>
        </p:spPr>
        <p:txBody>
          <a:bodyPr wrap="none" rtlCol="0">
            <a:spAutoFit/>
          </a:bodyPr>
          <a:lstStyle/>
          <a:p>
            <a:r>
              <a:rPr lang="de-DE" sz="4000" dirty="0">
                <a:solidFill>
                  <a:schemeClr val="bg1"/>
                </a:solidFill>
              </a:rPr>
              <a:t>Bewegung Courage Civil</a:t>
            </a:r>
          </a:p>
        </p:txBody>
      </p:sp>
    </p:spTree>
    <p:extLst>
      <p:ext uri="{BB962C8B-B14F-4D97-AF65-F5344CB8AC3E}">
        <p14:creationId xmlns:p14="http://schemas.microsoft.com/office/powerpoint/2010/main" val="2853622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DF471-C32B-CDA2-A90D-7EB72099418A}"/>
              </a:ext>
            </a:extLst>
          </p:cNvPr>
          <p:cNvSpPr>
            <a:spLocks noGrp="1"/>
          </p:cNvSpPr>
          <p:nvPr>
            <p:ph type="ctrTitle"/>
          </p:nvPr>
        </p:nvSpPr>
        <p:spPr>
          <a:xfrm>
            <a:off x="4156363" y="-2457469"/>
            <a:ext cx="19299055" cy="4775200"/>
          </a:xfrm>
        </p:spPr>
        <p:txBody>
          <a:bodyPr>
            <a:normAutofit/>
          </a:bodyPr>
          <a:lstStyle/>
          <a:p>
            <a:pPr algn="l"/>
            <a:endParaRPr lang="de-DE" sz="10000" dirty="0">
              <a:solidFill>
                <a:srgbClr val="E2022F"/>
              </a:solidFill>
              <a:latin typeface="Calibri" panose="020F0502020204030204" pitchFamily="34" charset="0"/>
              <a:cs typeface="Arial" panose="020B0604020202020204" pitchFamily="34" charset="0"/>
            </a:endParaRPr>
          </a:p>
        </p:txBody>
      </p:sp>
      <p:sp>
        <p:nvSpPr>
          <p:cNvPr id="3" name="Untertitel 2">
            <a:extLst>
              <a:ext uri="{FF2B5EF4-FFF2-40B4-BE49-F238E27FC236}">
                <a16:creationId xmlns:a16="http://schemas.microsoft.com/office/drawing/2014/main" id="{27C9539C-DC33-5CBF-4DD3-7776855E2CB2}"/>
              </a:ext>
            </a:extLst>
          </p:cNvPr>
          <p:cNvSpPr>
            <a:spLocks noGrp="1"/>
          </p:cNvSpPr>
          <p:nvPr>
            <p:ph type="subTitle" idx="1"/>
          </p:nvPr>
        </p:nvSpPr>
        <p:spPr>
          <a:xfrm>
            <a:off x="9209313" y="4674919"/>
            <a:ext cx="8487597" cy="4366162"/>
          </a:xfrm>
        </p:spPr>
        <p:txBody>
          <a:bodyPr>
            <a:normAutofit/>
          </a:bodyPr>
          <a:lstStyle/>
          <a:p>
            <a:r>
              <a:rPr lang="de-DE" sz="6600" b="1" dirty="0">
                <a:cs typeface="Arial" panose="020B0604020202020204" pitchFamily="34" charset="0"/>
              </a:rPr>
              <a:t> </a:t>
            </a:r>
          </a:p>
        </p:txBody>
      </p:sp>
      <p:sp>
        <p:nvSpPr>
          <p:cNvPr id="12" name="Textfeld 11">
            <a:extLst>
              <a:ext uri="{FF2B5EF4-FFF2-40B4-BE49-F238E27FC236}">
                <a16:creationId xmlns:a16="http://schemas.microsoft.com/office/drawing/2014/main" id="{FF9A9B19-FB18-C94D-91ED-91B5DC513459}"/>
              </a:ext>
            </a:extLst>
          </p:cNvPr>
          <p:cNvSpPr txBox="1"/>
          <p:nvPr/>
        </p:nvSpPr>
        <p:spPr>
          <a:xfrm>
            <a:off x="9764482" y="2286006"/>
            <a:ext cx="7932428" cy="1323439"/>
          </a:xfrm>
          <a:prstGeom prst="rect">
            <a:avLst/>
          </a:prstGeom>
          <a:noFill/>
        </p:spPr>
        <p:txBody>
          <a:bodyPr wrap="square" rtlCol="0">
            <a:spAutoFit/>
          </a:bodyPr>
          <a:lstStyle/>
          <a:p>
            <a:r>
              <a:rPr lang="de-DE" sz="8000" b="1" dirty="0"/>
              <a:t> </a:t>
            </a:r>
          </a:p>
        </p:txBody>
      </p:sp>
      <p:pic>
        <p:nvPicPr>
          <p:cNvPr id="6" name="Grafik 5" descr="Ein Bild, das Honigwabe, Bienenstock, Biene, Insekt enthält.&#10;&#10;Automatisch generierte Beschreibung">
            <a:extLst>
              <a:ext uri="{FF2B5EF4-FFF2-40B4-BE49-F238E27FC236}">
                <a16:creationId xmlns:a16="http://schemas.microsoft.com/office/drawing/2014/main" id="{50BCBEF0-E422-3720-09C7-A8509D0652F9}"/>
              </a:ext>
            </a:extLst>
          </p:cNvPr>
          <p:cNvPicPr>
            <a:picLocks noChangeAspect="1"/>
          </p:cNvPicPr>
          <p:nvPr/>
        </p:nvPicPr>
        <p:blipFill>
          <a:blip r:embed="rId4"/>
          <a:stretch>
            <a:fillRect/>
          </a:stretch>
        </p:blipFill>
        <p:spPr>
          <a:xfrm>
            <a:off x="4156363" y="645475"/>
            <a:ext cx="18721234" cy="12420819"/>
          </a:xfrm>
          <a:prstGeom prst="rect">
            <a:avLst/>
          </a:prstGeom>
        </p:spPr>
      </p:pic>
    </p:spTree>
    <p:extLst>
      <p:ext uri="{BB962C8B-B14F-4D97-AF65-F5344CB8AC3E}">
        <p14:creationId xmlns:p14="http://schemas.microsoft.com/office/powerpoint/2010/main" val="1056849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DF471-C32B-CDA2-A90D-7EB72099418A}"/>
              </a:ext>
            </a:extLst>
          </p:cNvPr>
          <p:cNvSpPr>
            <a:spLocks noGrp="1"/>
          </p:cNvSpPr>
          <p:nvPr>
            <p:ph type="ctrTitle"/>
          </p:nvPr>
        </p:nvSpPr>
        <p:spPr>
          <a:xfrm>
            <a:off x="4476119" y="-3974034"/>
            <a:ext cx="19080000" cy="6271186"/>
          </a:xfrm>
        </p:spPr>
        <p:txBody>
          <a:bodyPr>
            <a:normAutofit/>
          </a:bodyPr>
          <a:lstStyle/>
          <a:p>
            <a:pPr algn="l"/>
            <a:r>
              <a:rPr lang="de-DE" sz="10000" dirty="0">
                <a:solidFill>
                  <a:srgbClr val="E2022F"/>
                </a:solidFill>
                <a:latin typeface="Calibri" panose="020F0502020204030204" pitchFamily="34" charset="0"/>
                <a:cs typeface="Arial" panose="020B0604020202020204" pitchFamily="34" charset="0"/>
              </a:rPr>
              <a:t>Die Kleinarbeit (I)</a:t>
            </a:r>
          </a:p>
        </p:txBody>
      </p:sp>
      <p:sp>
        <p:nvSpPr>
          <p:cNvPr id="3" name="Untertitel 2">
            <a:extLst>
              <a:ext uri="{FF2B5EF4-FFF2-40B4-BE49-F238E27FC236}">
                <a16:creationId xmlns:a16="http://schemas.microsoft.com/office/drawing/2014/main" id="{27C9539C-DC33-5CBF-4DD3-7776855E2CB2}"/>
              </a:ext>
            </a:extLst>
          </p:cNvPr>
          <p:cNvSpPr>
            <a:spLocks noGrp="1"/>
          </p:cNvSpPr>
          <p:nvPr>
            <p:ph type="subTitle" idx="1"/>
          </p:nvPr>
        </p:nvSpPr>
        <p:spPr>
          <a:xfrm>
            <a:off x="4320000" y="1159727"/>
            <a:ext cx="19080000" cy="12369237"/>
          </a:xfrm>
        </p:spPr>
        <p:txBody>
          <a:bodyPr>
            <a:normAutofit/>
          </a:bodyPr>
          <a:lstStyle/>
          <a:p>
            <a:endParaRPr lang="de-DE" sz="100" dirty="0">
              <a:latin typeface="Arial" panose="020B0604020202020204" pitchFamily="34" charset="0"/>
              <a:cs typeface="Arial" panose="020B0604020202020204" pitchFamily="34" charset="0"/>
            </a:endParaRPr>
          </a:p>
          <a:p>
            <a:endParaRPr lang="de-DE" sz="100" dirty="0">
              <a:latin typeface="Arial" panose="020B0604020202020204" pitchFamily="34" charset="0"/>
              <a:cs typeface="Arial" panose="020B0604020202020204" pitchFamily="34" charset="0"/>
            </a:endParaRPr>
          </a:p>
        </p:txBody>
      </p:sp>
      <p:pic>
        <p:nvPicPr>
          <p:cNvPr id="6" name="Grafik 5" descr="Ein Bild, das Text, Grafikdesign, Screenshot, Grafiken enthält.&#10;&#10;Automatisch generierte Beschreibung">
            <a:extLst>
              <a:ext uri="{FF2B5EF4-FFF2-40B4-BE49-F238E27FC236}">
                <a16:creationId xmlns:a16="http://schemas.microsoft.com/office/drawing/2014/main" id="{2733CBA0-9743-244B-AB7F-CDDB98E3865A}"/>
              </a:ext>
            </a:extLst>
          </p:cNvPr>
          <p:cNvPicPr>
            <a:picLocks noChangeAspect="1"/>
          </p:cNvPicPr>
          <p:nvPr/>
        </p:nvPicPr>
        <p:blipFill>
          <a:blip r:embed="rId4"/>
          <a:stretch>
            <a:fillRect/>
          </a:stretch>
        </p:blipFill>
        <p:spPr>
          <a:xfrm>
            <a:off x="4728122" y="2851903"/>
            <a:ext cx="8006575" cy="10008220"/>
          </a:xfrm>
          <a:prstGeom prst="rect">
            <a:avLst/>
          </a:prstGeom>
        </p:spPr>
      </p:pic>
      <p:pic>
        <p:nvPicPr>
          <p:cNvPr id="8" name="Grafik 7" descr="Ein Bild, das Text, Grafikdesign, Poster, Screenshot enthält.&#10;&#10;Automatisch generierte Beschreibung">
            <a:extLst>
              <a:ext uri="{FF2B5EF4-FFF2-40B4-BE49-F238E27FC236}">
                <a16:creationId xmlns:a16="http://schemas.microsoft.com/office/drawing/2014/main" id="{7FECDEBF-AA2A-1B4E-AEA0-F7D2E37A49C6}"/>
              </a:ext>
            </a:extLst>
          </p:cNvPr>
          <p:cNvPicPr>
            <a:picLocks noChangeAspect="1"/>
          </p:cNvPicPr>
          <p:nvPr/>
        </p:nvPicPr>
        <p:blipFill>
          <a:blip r:embed="rId5"/>
          <a:stretch>
            <a:fillRect/>
          </a:stretch>
        </p:blipFill>
        <p:spPr>
          <a:xfrm>
            <a:off x="15023615" y="2851903"/>
            <a:ext cx="8006576" cy="10008220"/>
          </a:xfrm>
          <a:prstGeom prst="rect">
            <a:avLst/>
          </a:prstGeom>
        </p:spPr>
      </p:pic>
    </p:spTree>
    <p:extLst>
      <p:ext uri="{BB962C8B-B14F-4D97-AF65-F5344CB8AC3E}">
        <p14:creationId xmlns:p14="http://schemas.microsoft.com/office/powerpoint/2010/main" val="598997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DF471-C32B-CDA2-A90D-7EB72099418A}"/>
              </a:ext>
            </a:extLst>
          </p:cNvPr>
          <p:cNvSpPr>
            <a:spLocks noGrp="1"/>
          </p:cNvSpPr>
          <p:nvPr>
            <p:ph type="ctrTitle"/>
          </p:nvPr>
        </p:nvSpPr>
        <p:spPr>
          <a:xfrm>
            <a:off x="4320000" y="-2606324"/>
            <a:ext cx="19080000" cy="4775200"/>
          </a:xfrm>
        </p:spPr>
        <p:txBody>
          <a:bodyPr>
            <a:normAutofit/>
          </a:bodyPr>
          <a:lstStyle/>
          <a:p>
            <a:pPr algn="l"/>
            <a:r>
              <a:rPr lang="de-DE" sz="10000" dirty="0">
                <a:solidFill>
                  <a:srgbClr val="E2022F"/>
                </a:solidFill>
                <a:latin typeface="Calibri" panose="020F0502020204030204" pitchFamily="34" charset="0"/>
                <a:cs typeface="Arial" panose="020B0604020202020204" pitchFamily="34" charset="0"/>
              </a:rPr>
              <a:t>Die Kleinarbeit (II)</a:t>
            </a:r>
          </a:p>
        </p:txBody>
      </p:sp>
      <p:sp>
        <p:nvSpPr>
          <p:cNvPr id="3" name="Untertitel 2">
            <a:extLst>
              <a:ext uri="{FF2B5EF4-FFF2-40B4-BE49-F238E27FC236}">
                <a16:creationId xmlns:a16="http://schemas.microsoft.com/office/drawing/2014/main" id="{27C9539C-DC33-5CBF-4DD3-7776855E2CB2}"/>
              </a:ext>
            </a:extLst>
          </p:cNvPr>
          <p:cNvSpPr>
            <a:spLocks noGrp="1"/>
          </p:cNvSpPr>
          <p:nvPr>
            <p:ph type="subTitle" idx="1"/>
          </p:nvPr>
        </p:nvSpPr>
        <p:spPr>
          <a:xfrm>
            <a:off x="4320000" y="2078182"/>
            <a:ext cx="19080000" cy="11450782"/>
          </a:xfrm>
        </p:spPr>
        <p:txBody>
          <a:bodyPr/>
          <a:lstStyle/>
          <a:p>
            <a:endParaRPr lang="de-DE" dirty="0">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440CE3E0-B8BD-AD35-6D70-963F5916DDD3}"/>
              </a:ext>
            </a:extLst>
          </p:cNvPr>
          <p:cNvPicPr>
            <a:picLocks noChangeAspect="1"/>
          </p:cNvPicPr>
          <p:nvPr/>
        </p:nvPicPr>
        <p:blipFill>
          <a:blip r:embed="rId4"/>
          <a:stretch>
            <a:fillRect/>
          </a:stretch>
        </p:blipFill>
        <p:spPr>
          <a:xfrm>
            <a:off x="13730214" y="505319"/>
            <a:ext cx="10160814" cy="12321681"/>
          </a:xfrm>
          <a:prstGeom prst="rect">
            <a:avLst/>
          </a:prstGeom>
        </p:spPr>
      </p:pic>
    </p:spTree>
    <p:extLst>
      <p:ext uri="{BB962C8B-B14F-4D97-AF65-F5344CB8AC3E}">
        <p14:creationId xmlns:p14="http://schemas.microsoft.com/office/powerpoint/2010/main" val="3919275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DF471-C32B-CDA2-A90D-7EB72099418A}"/>
              </a:ext>
            </a:extLst>
          </p:cNvPr>
          <p:cNvSpPr>
            <a:spLocks noGrp="1"/>
          </p:cNvSpPr>
          <p:nvPr>
            <p:ph type="ctrTitle"/>
          </p:nvPr>
        </p:nvSpPr>
        <p:spPr>
          <a:xfrm>
            <a:off x="4476119" y="-3974034"/>
            <a:ext cx="19080000" cy="6271186"/>
          </a:xfrm>
        </p:spPr>
        <p:txBody>
          <a:bodyPr>
            <a:normAutofit/>
          </a:bodyPr>
          <a:lstStyle/>
          <a:p>
            <a:pPr algn="l"/>
            <a:r>
              <a:rPr lang="de-DE" sz="10000" dirty="0">
                <a:solidFill>
                  <a:srgbClr val="E2022F"/>
                </a:solidFill>
                <a:latin typeface="Calibri" panose="020F0502020204030204" pitchFamily="34" charset="0"/>
                <a:cs typeface="Arial" panose="020B0604020202020204" pitchFamily="34" charset="0"/>
              </a:rPr>
              <a:t>Die Kleinarbeit (III)</a:t>
            </a:r>
          </a:p>
        </p:txBody>
      </p:sp>
      <p:sp>
        <p:nvSpPr>
          <p:cNvPr id="3" name="Untertitel 2">
            <a:extLst>
              <a:ext uri="{FF2B5EF4-FFF2-40B4-BE49-F238E27FC236}">
                <a16:creationId xmlns:a16="http://schemas.microsoft.com/office/drawing/2014/main" id="{27C9539C-DC33-5CBF-4DD3-7776855E2CB2}"/>
              </a:ext>
            </a:extLst>
          </p:cNvPr>
          <p:cNvSpPr>
            <a:spLocks noGrp="1"/>
          </p:cNvSpPr>
          <p:nvPr>
            <p:ph type="subTitle" idx="1"/>
          </p:nvPr>
        </p:nvSpPr>
        <p:spPr>
          <a:xfrm>
            <a:off x="4320000" y="1159727"/>
            <a:ext cx="19080000" cy="12369237"/>
          </a:xfrm>
        </p:spPr>
        <p:txBody>
          <a:bodyPr>
            <a:normAutofit/>
          </a:bodyPr>
          <a:lstStyle/>
          <a:p>
            <a:endParaRPr lang="de-DE" sz="100" dirty="0">
              <a:latin typeface="Arial" panose="020B0604020202020204" pitchFamily="34" charset="0"/>
              <a:cs typeface="Arial" panose="020B0604020202020204" pitchFamily="34" charset="0"/>
            </a:endParaRPr>
          </a:p>
          <a:p>
            <a:endParaRPr lang="de-DE" sz="100" dirty="0">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1539132E-D66D-4F91-71F1-F57538E8CE03}"/>
              </a:ext>
            </a:extLst>
          </p:cNvPr>
          <p:cNvPicPr>
            <a:picLocks noChangeAspect="1"/>
          </p:cNvPicPr>
          <p:nvPr/>
        </p:nvPicPr>
        <p:blipFill>
          <a:blip r:embed="rId4"/>
          <a:stretch>
            <a:fillRect/>
          </a:stretch>
        </p:blipFill>
        <p:spPr>
          <a:xfrm>
            <a:off x="4628356" y="2317934"/>
            <a:ext cx="10812536" cy="10812536"/>
          </a:xfrm>
          <a:prstGeom prst="rect">
            <a:avLst/>
          </a:prstGeom>
        </p:spPr>
      </p:pic>
      <p:pic>
        <p:nvPicPr>
          <p:cNvPr id="11" name="Grafik 10">
            <a:extLst>
              <a:ext uri="{FF2B5EF4-FFF2-40B4-BE49-F238E27FC236}">
                <a16:creationId xmlns:a16="http://schemas.microsoft.com/office/drawing/2014/main" id="{65DB80EC-80EC-14D4-D267-F1D6FA292723}"/>
              </a:ext>
            </a:extLst>
          </p:cNvPr>
          <p:cNvPicPr>
            <a:picLocks noChangeAspect="1"/>
          </p:cNvPicPr>
          <p:nvPr/>
        </p:nvPicPr>
        <p:blipFill>
          <a:blip r:embed="rId5"/>
          <a:stretch>
            <a:fillRect/>
          </a:stretch>
        </p:blipFill>
        <p:spPr>
          <a:xfrm>
            <a:off x="16708582" y="623454"/>
            <a:ext cx="6999774" cy="12444043"/>
          </a:xfrm>
          <a:prstGeom prst="rect">
            <a:avLst/>
          </a:prstGeom>
        </p:spPr>
      </p:pic>
    </p:spTree>
    <p:extLst>
      <p:ext uri="{BB962C8B-B14F-4D97-AF65-F5344CB8AC3E}">
        <p14:creationId xmlns:p14="http://schemas.microsoft.com/office/powerpoint/2010/main" val="555401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DF471-C32B-CDA2-A90D-7EB72099418A}"/>
              </a:ext>
            </a:extLst>
          </p:cNvPr>
          <p:cNvSpPr>
            <a:spLocks noGrp="1"/>
          </p:cNvSpPr>
          <p:nvPr>
            <p:ph type="ctrTitle"/>
          </p:nvPr>
        </p:nvSpPr>
        <p:spPr>
          <a:xfrm>
            <a:off x="4320000" y="-2606324"/>
            <a:ext cx="19080000" cy="4775200"/>
          </a:xfrm>
        </p:spPr>
        <p:txBody>
          <a:bodyPr>
            <a:normAutofit/>
          </a:bodyPr>
          <a:lstStyle/>
          <a:p>
            <a:pPr algn="l"/>
            <a:r>
              <a:rPr lang="de-DE" sz="10000" dirty="0">
                <a:solidFill>
                  <a:srgbClr val="E2022F"/>
                </a:solidFill>
                <a:latin typeface="Calibri" panose="020F0502020204030204" pitchFamily="34" charset="0"/>
                <a:cs typeface="Arial" panose="020B0604020202020204" pitchFamily="34" charset="0"/>
              </a:rPr>
              <a:t>Die Kleinarbeit (IV)</a:t>
            </a:r>
          </a:p>
        </p:txBody>
      </p:sp>
      <p:sp>
        <p:nvSpPr>
          <p:cNvPr id="3" name="Untertitel 2">
            <a:extLst>
              <a:ext uri="{FF2B5EF4-FFF2-40B4-BE49-F238E27FC236}">
                <a16:creationId xmlns:a16="http://schemas.microsoft.com/office/drawing/2014/main" id="{27C9539C-DC33-5CBF-4DD3-7776855E2CB2}"/>
              </a:ext>
            </a:extLst>
          </p:cNvPr>
          <p:cNvSpPr>
            <a:spLocks noGrp="1"/>
          </p:cNvSpPr>
          <p:nvPr>
            <p:ph type="subTitle" idx="1"/>
          </p:nvPr>
        </p:nvSpPr>
        <p:spPr>
          <a:xfrm>
            <a:off x="4320000" y="2078182"/>
            <a:ext cx="19080000" cy="11450782"/>
          </a:xfrm>
        </p:spPr>
        <p:txBody>
          <a:bodyPr/>
          <a:lstStyle/>
          <a:p>
            <a:endParaRPr lang="de-DE" dirty="0">
              <a:latin typeface="Arial" panose="020B0604020202020204" pitchFamily="34" charset="0"/>
              <a:cs typeface="Arial" panose="020B0604020202020204" pitchFamily="34" charset="0"/>
            </a:endParaRPr>
          </a:p>
        </p:txBody>
      </p:sp>
      <p:pic>
        <p:nvPicPr>
          <p:cNvPr id="5" name="Grafik 4" descr="Ein Bild, das Text, Karte Menü, Dokument, Screenshot enthält.&#10;&#10;Automatisch generierte Beschreibung">
            <a:extLst>
              <a:ext uri="{FF2B5EF4-FFF2-40B4-BE49-F238E27FC236}">
                <a16:creationId xmlns:a16="http://schemas.microsoft.com/office/drawing/2014/main" id="{38F3386C-D8EC-B715-AA71-D52676F67F12}"/>
              </a:ext>
            </a:extLst>
          </p:cNvPr>
          <p:cNvPicPr>
            <a:picLocks noChangeAspect="1"/>
          </p:cNvPicPr>
          <p:nvPr/>
        </p:nvPicPr>
        <p:blipFill>
          <a:blip r:embed="rId4"/>
          <a:stretch>
            <a:fillRect/>
          </a:stretch>
        </p:blipFill>
        <p:spPr>
          <a:xfrm>
            <a:off x="4320000" y="1953491"/>
            <a:ext cx="16906864" cy="11201400"/>
          </a:xfrm>
          <a:prstGeom prst="rect">
            <a:avLst/>
          </a:prstGeom>
        </p:spPr>
      </p:pic>
      <p:pic>
        <p:nvPicPr>
          <p:cNvPr id="6" name="Grafik 5">
            <a:extLst>
              <a:ext uri="{FF2B5EF4-FFF2-40B4-BE49-F238E27FC236}">
                <a16:creationId xmlns:a16="http://schemas.microsoft.com/office/drawing/2014/main" id="{343A455E-5C94-2FA4-4584-3BADA7DB4E96}"/>
              </a:ext>
            </a:extLst>
          </p:cNvPr>
          <p:cNvPicPr>
            <a:picLocks noChangeAspect="1"/>
          </p:cNvPicPr>
          <p:nvPr/>
        </p:nvPicPr>
        <p:blipFill>
          <a:blip r:embed="rId5"/>
          <a:stretch>
            <a:fillRect/>
          </a:stretch>
        </p:blipFill>
        <p:spPr>
          <a:xfrm>
            <a:off x="8846288" y="8623491"/>
            <a:ext cx="8536570" cy="4531399"/>
          </a:xfrm>
          <a:prstGeom prst="rect">
            <a:avLst/>
          </a:prstGeom>
        </p:spPr>
      </p:pic>
      <p:sp>
        <p:nvSpPr>
          <p:cNvPr id="7" name="Rechteck 6">
            <a:extLst>
              <a:ext uri="{FF2B5EF4-FFF2-40B4-BE49-F238E27FC236}">
                <a16:creationId xmlns:a16="http://schemas.microsoft.com/office/drawing/2014/main" id="{4A2057D5-3F5C-3D40-F330-62C23EF41E6E}"/>
              </a:ext>
            </a:extLst>
          </p:cNvPr>
          <p:cNvSpPr/>
          <p:nvPr/>
        </p:nvSpPr>
        <p:spPr>
          <a:xfrm>
            <a:off x="13618549" y="12648273"/>
            <a:ext cx="2546659" cy="400110"/>
          </a:xfrm>
          <a:prstGeom prst="rect">
            <a:avLst/>
          </a:prstGeom>
          <a:noFill/>
        </p:spPr>
        <p:txBody>
          <a:bodyPr wrap="none" lIns="91440" tIns="45720" rIns="91440" bIns="45720">
            <a:spAutoFit/>
          </a:bodyPr>
          <a:lstStyle/>
          <a:p>
            <a:pPr algn="ctr"/>
            <a:r>
              <a:rPr lang="de-DE" sz="2000" b="0" i="1" cap="none" spc="0" dirty="0">
                <a:ln w="0"/>
                <a:solidFill>
                  <a:schemeClr val="tx1"/>
                </a:solidFill>
                <a:effectLst>
                  <a:outerShdw blurRad="38100" dist="19050" dir="2700000" algn="tl" rotWithShape="0">
                    <a:schemeClr val="dk1">
                      <a:alpha val="40000"/>
                    </a:schemeClr>
                  </a:outerShdw>
                </a:effectLst>
              </a:rPr>
              <a:t>Tamedia, 25. Mai 2024</a:t>
            </a:r>
          </a:p>
        </p:txBody>
      </p:sp>
      <p:pic>
        <p:nvPicPr>
          <p:cNvPr id="9" name="Grafik 8">
            <a:extLst>
              <a:ext uri="{FF2B5EF4-FFF2-40B4-BE49-F238E27FC236}">
                <a16:creationId xmlns:a16="http://schemas.microsoft.com/office/drawing/2014/main" id="{0439865D-8B0D-0291-E77E-F699BDF37294}"/>
              </a:ext>
            </a:extLst>
          </p:cNvPr>
          <p:cNvPicPr>
            <a:picLocks noChangeAspect="1"/>
          </p:cNvPicPr>
          <p:nvPr/>
        </p:nvPicPr>
        <p:blipFill>
          <a:blip r:embed="rId6"/>
          <a:stretch>
            <a:fillRect/>
          </a:stretch>
        </p:blipFill>
        <p:spPr>
          <a:xfrm>
            <a:off x="4320000" y="8548575"/>
            <a:ext cx="4724734" cy="4316819"/>
          </a:xfrm>
          <a:prstGeom prst="rect">
            <a:avLst/>
          </a:prstGeom>
        </p:spPr>
      </p:pic>
    </p:spTree>
    <p:extLst>
      <p:ext uri="{BB962C8B-B14F-4D97-AF65-F5344CB8AC3E}">
        <p14:creationId xmlns:p14="http://schemas.microsoft.com/office/powerpoint/2010/main" val="640649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DF471-C32B-CDA2-A90D-7EB72099418A}"/>
              </a:ext>
            </a:extLst>
          </p:cNvPr>
          <p:cNvSpPr>
            <a:spLocks noGrp="1"/>
          </p:cNvSpPr>
          <p:nvPr>
            <p:ph type="ctrTitle"/>
          </p:nvPr>
        </p:nvSpPr>
        <p:spPr>
          <a:xfrm>
            <a:off x="4156363" y="-2457469"/>
            <a:ext cx="19299055" cy="4775200"/>
          </a:xfrm>
        </p:spPr>
        <p:txBody>
          <a:bodyPr>
            <a:normAutofit/>
          </a:bodyPr>
          <a:lstStyle/>
          <a:p>
            <a:pPr algn="l"/>
            <a:r>
              <a:rPr lang="de-DE" sz="10000" dirty="0">
                <a:solidFill>
                  <a:srgbClr val="E2022F"/>
                </a:solidFill>
                <a:latin typeface="Calibri" panose="020F0502020204030204" pitchFamily="34" charset="0"/>
                <a:cs typeface="Arial" panose="020B0604020202020204" pitchFamily="34" charset="0"/>
              </a:rPr>
              <a:t>Ein Ja halbiert das Budget</a:t>
            </a:r>
          </a:p>
        </p:txBody>
      </p:sp>
      <p:sp>
        <p:nvSpPr>
          <p:cNvPr id="3" name="Untertitel 2">
            <a:extLst>
              <a:ext uri="{FF2B5EF4-FFF2-40B4-BE49-F238E27FC236}">
                <a16:creationId xmlns:a16="http://schemas.microsoft.com/office/drawing/2014/main" id="{27C9539C-DC33-5CBF-4DD3-7776855E2CB2}"/>
              </a:ext>
            </a:extLst>
          </p:cNvPr>
          <p:cNvSpPr>
            <a:spLocks noGrp="1"/>
          </p:cNvSpPr>
          <p:nvPr>
            <p:ph type="subTitle" idx="1"/>
          </p:nvPr>
        </p:nvSpPr>
        <p:spPr>
          <a:xfrm>
            <a:off x="4320000" y="3020291"/>
            <a:ext cx="19080000" cy="10072254"/>
          </a:xfrm>
        </p:spPr>
        <p:txBody>
          <a:bodyPr/>
          <a:lstStyle/>
          <a:p>
            <a:endParaRPr lang="de-DE" dirty="0">
              <a:latin typeface="Arial" panose="020B0604020202020204" pitchFamily="34" charset="0"/>
              <a:cs typeface="Arial" panose="020B0604020202020204" pitchFamily="34" charset="0"/>
            </a:endParaRPr>
          </a:p>
        </p:txBody>
      </p:sp>
      <p:pic>
        <p:nvPicPr>
          <p:cNvPr id="5" name="Grafik 4" descr="Ein Bild, das Text, Partybedarf, draußen, Karminrot enthält.&#10;&#10;Automatisch generierte Beschreibung">
            <a:extLst>
              <a:ext uri="{FF2B5EF4-FFF2-40B4-BE49-F238E27FC236}">
                <a16:creationId xmlns:a16="http://schemas.microsoft.com/office/drawing/2014/main" id="{ADEBEB28-7B1E-2545-AD30-A087F7CC8913}"/>
              </a:ext>
            </a:extLst>
          </p:cNvPr>
          <p:cNvPicPr>
            <a:picLocks noChangeAspect="1"/>
          </p:cNvPicPr>
          <p:nvPr/>
        </p:nvPicPr>
        <p:blipFill>
          <a:blip r:embed="rId3"/>
          <a:stretch>
            <a:fillRect/>
          </a:stretch>
        </p:blipFill>
        <p:spPr>
          <a:xfrm>
            <a:off x="4319999" y="2317731"/>
            <a:ext cx="19155225" cy="10774814"/>
          </a:xfrm>
          <a:prstGeom prst="rect">
            <a:avLst/>
          </a:prstGeom>
        </p:spPr>
      </p:pic>
    </p:spTree>
    <p:extLst>
      <p:ext uri="{BB962C8B-B14F-4D97-AF65-F5344CB8AC3E}">
        <p14:creationId xmlns:p14="http://schemas.microsoft.com/office/powerpoint/2010/main" val="308118051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609</Words>
  <Application>Microsoft Macintosh PowerPoint</Application>
  <PresentationFormat>Benutzerdefiniert</PresentationFormat>
  <Paragraphs>57</Paragraphs>
  <Slides>18</Slides>
  <Notes>15</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18</vt:i4>
      </vt:variant>
    </vt:vector>
  </HeadingPairs>
  <TitlesOfParts>
    <vt:vector size="24" baseType="lpstr">
      <vt:lpstr>Aptos</vt:lpstr>
      <vt:lpstr>Arial</vt:lpstr>
      <vt:lpstr>Calibri</vt:lpstr>
      <vt:lpstr>Calibri Light</vt:lpstr>
      <vt:lpstr>Wingdings</vt:lpstr>
      <vt:lpstr>Office</vt:lpstr>
      <vt:lpstr>PowerPoint-Präsentation</vt:lpstr>
      <vt:lpstr>«No Billag»</vt:lpstr>
      <vt:lpstr>Die Trägerschaft</vt:lpstr>
      <vt:lpstr>PowerPoint-Präsentation</vt:lpstr>
      <vt:lpstr>Die Kleinarbeit (I)</vt:lpstr>
      <vt:lpstr>Die Kleinarbeit (II)</vt:lpstr>
      <vt:lpstr>Die Kleinarbeit (III)</vt:lpstr>
      <vt:lpstr>Die Kleinarbeit (IV)</vt:lpstr>
      <vt:lpstr>Ein Ja halbiert das Budget</vt:lpstr>
      <vt:lpstr>PowerPoint-Präsentation</vt:lpstr>
      <vt:lpstr>PowerPoint-Präsentation</vt:lpstr>
      <vt:lpstr>PowerPoint-Präsentation</vt:lpstr>
      <vt:lpstr>PowerPoint-Präsentation</vt:lpstr>
      <vt:lpstr>PowerPoint-Präsentation</vt:lpstr>
      <vt:lpstr>PowerPoint-Präsentation</vt:lpstr>
      <vt:lpstr>Wo wir Unterstützung brauchen: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Steven Götz</dc:creator>
  <cp:lastModifiedBy>mail@courage-civil.ch</cp:lastModifiedBy>
  <cp:revision>144</cp:revision>
  <dcterms:created xsi:type="dcterms:W3CDTF">2023-08-30T18:31:10Z</dcterms:created>
  <dcterms:modified xsi:type="dcterms:W3CDTF">2025-01-25T16:13:56Z</dcterms:modified>
</cp:coreProperties>
</file>